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3" r:id="rId3"/>
    <p:sldId id="258" r:id="rId4"/>
    <p:sldId id="259" r:id="rId5"/>
    <p:sldId id="264" r:id="rId6"/>
    <p:sldId id="261" r:id="rId7"/>
    <p:sldId id="262" r:id="rId8"/>
  </p:sldIdLst>
  <p:sldSz cx="9906000" cy="6858000" type="A4"/>
  <p:notesSz cx="9906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220" d="100"/>
          <a:sy n="220" d="100"/>
        </p:scale>
        <p:origin x="-4284" y="-176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42950" y="2125980"/>
            <a:ext cx="84201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MS PGothic"/>
                <a:cs typeface="MS P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85900" y="3840480"/>
            <a:ext cx="69342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MS PGothic"/>
                <a:cs typeface="MS P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MS PGothic"/>
                <a:cs typeface="MS P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9530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0159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7/24/2025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9160" y="787908"/>
            <a:ext cx="8436864" cy="584758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MS PGothic"/>
                <a:cs typeface="MS P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7/24/2025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52876" y="331088"/>
            <a:ext cx="2428240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MS PGothic"/>
                <a:cs typeface="MS P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5300" y="1577340"/>
            <a:ext cx="89154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68040" y="6377940"/>
            <a:ext cx="31699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9530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13232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soumu@shiga.jcho.go.jp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0395" y="0"/>
            <a:ext cx="9668510" cy="6858000"/>
            <a:chOff x="120395" y="0"/>
            <a:chExt cx="966851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0395" y="0"/>
              <a:ext cx="9668256" cy="6857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80644" y="1263396"/>
              <a:ext cx="8795385" cy="672465"/>
            </a:xfrm>
            <a:custGeom>
              <a:avLst/>
              <a:gdLst/>
              <a:ahLst/>
              <a:cxnLst/>
              <a:rect l="l" t="t" r="r" b="b"/>
              <a:pathLst>
                <a:path w="8795385" h="672464">
                  <a:moveTo>
                    <a:pt x="8789162" y="0"/>
                  </a:moveTo>
                  <a:lnTo>
                    <a:pt x="5803" y="0"/>
                  </a:lnTo>
                  <a:lnTo>
                    <a:pt x="0" y="5841"/>
                  </a:lnTo>
                  <a:lnTo>
                    <a:pt x="0" y="666241"/>
                  </a:lnTo>
                  <a:lnTo>
                    <a:pt x="5803" y="672083"/>
                  </a:lnTo>
                  <a:lnTo>
                    <a:pt x="8789162" y="672083"/>
                  </a:lnTo>
                  <a:lnTo>
                    <a:pt x="8795004" y="666241"/>
                  </a:lnTo>
                  <a:lnTo>
                    <a:pt x="8795004" y="663448"/>
                  </a:lnTo>
                  <a:lnTo>
                    <a:pt x="10566" y="663448"/>
                  </a:lnTo>
                  <a:lnTo>
                    <a:pt x="8635" y="661542"/>
                  </a:lnTo>
                  <a:lnTo>
                    <a:pt x="8635" y="10540"/>
                  </a:lnTo>
                  <a:lnTo>
                    <a:pt x="10566" y="8636"/>
                  </a:lnTo>
                  <a:lnTo>
                    <a:pt x="8795004" y="8636"/>
                  </a:lnTo>
                  <a:lnTo>
                    <a:pt x="8795004" y="5841"/>
                  </a:lnTo>
                  <a:lnTo>
                    <a:pt x="8789162" y="0"/>
                  </a:lnTo>
                  <a:close/>
                </a:path>
                <a:path w="8795385" h="672464">
                  <a:moveTo>
                    <a:pt x="8795004" y="8636"/>
                  </a:moveTo>
                  <a:lnTo>
                    <a:pt x="8784463" y="8636"/>
                  </a:lnTo>
                  <a:lnTo>
                    <a:pt x="8786367" y="10540"/>
                  </a:lnTo>
                  <a:lnTo>
                    <a:pt x="8786367" y="661542"/>
                  </a:lnTo>
                  <a:lnTo>
                    <a:pt x="8784463" y="663448"/>
                  </a:lnTo>
                  <a:lnTo>
                    <a:pt x="8795004" y="663448"/>
                  </a:lnTo>
                  <a:lnTo>
                    <a:pt x="8795004" y="8636"/>
                  </a:lnTo>
                  <a:close/>
                </a:path>
                <a:path w="8795385" h="672464">
                  <a:moveTo>
                    <a:pt x="8777732" y="17271"/>
                  </a:moveTo>
                  <a:lnTo>
                    <a:pt x="17271" y="17271"/>
                  </a:lnTo>
                  <a:lnTo>
                    <a:pt x="17271" y="654812"/>
                  </a:lnTo>
                  <a:lnTo>
                    <a:pt x="8777732" y="654812"/>
                  </a:lnTo>
                  <a:lnTo>
                    <a:pt x="8777732" y="646176"/>
                  </a:lnTo>
                  <a:lnTo>
                    <a:pt x="25907" y="646176"/>
                  </a:lnTo>
                  <a:lnTo>
                    <a:pt x="25907" y="25907"/>
                  </a:lnTo>
                  <a:lnTo>
                    <a:pt x="8777732" y="25907"/>
                  </a:lnTo>
                  <a:lnTo>
                    <a:pt x="8777732" y="17271"/>
                  </a:lnTo>
                  <a:close/>
                </a:path>
                <a:path w="8795385" h="672464">
                  <a:moveTo>
                    <a:pt x="8777732" y="25907"/>
                  </a:moveTo>
                  <a:lnTo>
                    <a:pt x="8769096" y="25907"/>
                  </a:lnTo>
                  <a:lnTo>
                    <a:pt x="8769096" y="646176"/>
                  </a:lnTo>
                  <a:lnTo>
                    <a:pt x="8777732" y="646176"/>
                  </a:lnTo>
                  <a:lnTo>
                    <a:pt x="8777732" y="25907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9100" y="1185672"/>
              <a:ext cx="1588008" cy="100888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09699" y="1141475"/>
              <a:ext cx="6102096" cy="100888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14388" y="1141475"/>
              <a:ext cx="2650236" cy="1008888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89863" y="1288745"/>
            <a:ext cx="85725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0" dirty="0">
                <a:solidFill>
                  <a:srgbClr val="006FC0"/>
                </a:solidFill>
                <a:latin typeface="Calibri"/>
                <a:cs typeface="Calibri"/>
              </a:rPr>
              <a:t>JCHO</a:t>
            </a:r>
            <a:r>
              <a:rPr sz="3600" b="1" spc="-125" dirty="0">
                <a:solidFill>
                  <a:srgbClr val="006FC0"/>
                </a:solidFill>
                <a:latin typeface="Microsoft JhengHei"/>
                <a:cs typeface="Microsoft JhengHei"/>
              </a:rPr>
              <a:t>滋賀病院総合診療専門研修プログラム</a:t>
            </a:r>
            <a:endParaRPr sz="3600">
              <a:latin typeface="Microsoft JhengHei"/>
              <a:cs typeface="Microsoft JhengHe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6888" y="173736"/>
            <a:ext cx="1731645" cy="460375"/>
          </a:xfrm>
          <a:prstGeom prst="rect">
            <a:avLst/>
          </a:prstGeom>
          <a:ln w="9144">
            <a:solidFill>
              <a:srgbClr val="FF00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45"/>
              </a:spcBef>
            </a:pPr>
            <a:r>
              <a:rPr sz="2400" spc="-10" dirty="0">
                <a:solidFill>
                  <a:srgbClr val="FF0000"/>
                </a:solidFill>
                <a:latin typeface="MS PGothic"/>
                <a:cs typeface="MS PGothic"/>
              </a:rPr>
              <a:t>専攻医募集</a:t>
            </a:r>
            <a:endParaRPr sz="2400">
              <a:latin typeface="MS PGothic"/>
              <a:cs typeface="MS PGothic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333244" y="5416294"/>
            <a:ext cx="5445760" cy="1384300"/>
          </a:xfrm>
          <a:custGeom>
            <a:avLst/>
            <a:gdLst/>
            <a:ahLst/>
            <a:cxnLst/>
            <a:rect l="l" t="t" r="r" b="b"/>
            <a:pathLst>
              <a:path w="5445759" h="1384300">
                <a:moveTo>
                  <a:pt x="5445252" y="0"/>
                </a:moveTo>
                <a:lnTo>
                  <a:pt x="0" y="0"/>
                </a:lnTo>
                <a:lnTo>
                  <a:pt x="0" y="1383792"/>
                </a:lnTo>
                <a:lnTo>
                  <a:pt x="5445252" y="1383792"/>
                </a:lnTo>
                <a:lnTo>
                  <a:pt x="5445252" y="0"/>
                </a:lnTo>
                <a:close/>
              </a:path>
            </a:pathLst>
          </a:custGeom>
          <a:solidFill>
            <a:srgbClr val="333E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594861" y="5450230"/>
            <a:ext cx="1323340" cy="1275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5090" marR="508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FFFFFF"/>
                </a:solidFill>
                <a:latin typeface="Microsoft JhengHei"/>
                <a:cs typeface="Microsoft JhengHei"/>
              </a:rPr>
              <a:t>研修期間</a:t>
            </a:r>
            <a:r>
              <a:rPr sz="2400" b="1" spc="-25" dirty="0">
                <a:solidFill>
                  <a:srgbClr val="FFFFFF"/>
                </a:solidFill>
                <a:latin typeface="Microsoft JhengHei"/>
                <a:cs typeface="Microsoft JhengHei"/>
              </a:rPr>
              <a:t>定員</a:t>
            </a:r>
            <a:endParaRPr sz="2400">
              <a:latin typeface="Microsoft JhengHei"/>
              <a:cs typeface="Microsoft JhengHei"/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sz="2400" b="1" spc="-15" dirty="0">
                <a:solidFill>
                  <a:srgbClr val="FFFFFF"/>
                </a:solidFill>
                <a:latin typeface="Microsoft JhengHei"/>
                <a:cs typeface="Microsoft JhengHei"/>
              </a:rPr>
              <a:t>開始年度</a:t>
            </a:r>
            <a:endParaRPr sz="2400">
              <a:latin typeface="Microsoft JhengHei"/>
              <a:cs typeface="Microsoft JhengHe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433059" y="5450230"/>
            <a:ext cx="1097915" cy="12747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9745">
              <a:lnSpc>
                <a:spcPct val="100000"/>
              </a:lnSpc>
              <a:spcBef>
                <a:spcPts val="100"/>
              </a:spcBef>
            </a:pPr>
            <a:r>
              <a:rPr lang="en-US" sz="2400" b="1" spc="-185" dirty="0" smtClean="0">
                <a:solidFill>
                  <a:srgbClr val="FFFFFF"/>
                </a:solidFill>
                <a:latin typeface="Verdana"/>
                <a:cs typeface="Verdana"/>
              </a:rPr>
              <a:t>3</a:t>
            </a:r>
            <a:r>
              <a:rPr sz="2400" b="1" spc="-50" dirty="0" smtClean="0">
                <a:solidFill>
                  <a:srgbClr val="FFFFFF"/>
                </a:solidFill>
                <a:latin typeface="Microsoft JhengHei"/>
                <a:cs typeface="Microsoft JhengHei"/>
              </a:rPr>
              <a:t>年</a:t>
            </a:r>
            <a:endParaRPr sz="2400" dirty="0">
              <a:latin typeface="Microsoft JhengHei"/>
              <a:cs typeface="Microsoft JhengHei"/>
            </a:endParaRPr>
          </a:p>
          <a:p>
            <a:pPr marL="499745">
              <a:lnSpc>
                <a:spcPct val="100000"/>
              </a:lnSpc>
            </a:pPr>
            <a:r>
              <a:rPr sz="2400" b="1" spc="-190" dirty="0">
                <a:solidFill>
                  <a:srgbClr val="FFFFFF"/>
                </a:solidFill>
                <a:latin typeface="Verdana"/>
                <a:cs typeface="Verdana"/>
              </a:rPr>
              <a:t>2</a:t>
            </a:r>
            <a:r>
              <a:rPr sz="2400" b="1" spc="-50" dirty="0">
                <a:solidFill>
                  <a:srgbClr val="FFFFFF"/>
                </a:solidFill>
                <a:latin typeface="Microsoft JhengHei"/>
                <a:cs typeface="Microsoft JhengHei"/>
              </a:rPr>
              <a:t>人</a:t>
            </a:r>
            <a:endParaRPr sz="2400" dirty="0">
              <a:latin typeface="Microsoft JhengHei"/>
              <a:cs typeface="Microsoft JhengHei"/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sz="2400" b="1" spc="-185" dirty="0">
                <a:solidFill>
                  <a:srgbClr val="FFFFFF"/>
                </a:solidFill>
                <a:latin typeface="Verdana"/>
                <a:cs typeface="Verdana"/>
              </a:rPr>
              <a:t>2019</a:t>
            </a:r>
            <a:r>
              <a:rPr sz="2400" b="1" spc="-50" dirty="0">
                <a:solidFill>
                  <a:srgbClr val="FFFFFF"/>
                </a:solidFill>
                <a:latin typeface="Microsoft JhengHei"/>
                <a:cs typeface="Microsoft JhengHei"/>
              </a:rPr>
              <a:t>年</a:t>
            </a:r>
            <a:endParaRPr sz="2400" dirty="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楕円 23"/>
          <p:cNvSpPr/>
          <p:nvPr/>
        </p:nvSpPr>
        <p:spPr>
          <a:xfrm>
            <a:off x="3128962" y="1985963"/>
            <a:ext cx="3648075" cy="288607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25" name="テキスト ボックス 2"/>
          <p:cNvSpPr txBox="1">
            <a:spLocks noChangeArrowheads="1"/>
          </p:cNvSpPr>
          <p:nvPr/>
        </p:nvSpPr>
        <p:spPr bwMode="auto">
          <a:xfrm>
            <a:off x="2590800" y="1295400"/>
            <a:ext cx="1171575" cy="27699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spcAft>
                <a:spcPts val="0"/>
              </a:spcAft>
            </a:pPr>
            <a:r>
              <a:rPr lang="ja-JP" sz="1200" b="1" kern="100" dirty="0">
                <a:effectLst/>
                <a:latin typeface="游明朝" panose="02020400000000000000" pitchFamily="18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基幹施設</a:t>
            </a:r>
            <a:endParaRPr lang="ja-JP" sz="1200" b="1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6" name="楕円 25"/>
          <p:cNvSpPr/>
          <p:nvPr/>
        </p:nvSpPr>
        <p:spPr>
          <a:xfrm>
            <a:off x="2343149" y="1685925"/>
            <a:ext cx="1571625" cy="1133475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100" b="1" kern="100" dirty="0">
                <a:effectLst/>
                <a:latin typeface="ＭＳ Ｐゴシック" panose="020B0600070205080204" pitchFamily="50" charset="-128"/>
                <a:ea typeface="游明朝" panose="02020400000000000000" pitchFamily="18" charset="-128"/>
                <a:cs typeface="Times New Roman" panose="02020603050405020304" pitchFamily="18" charset="0"/>
              </a:rPr>
              <a:t>JCHO</a:t>
            </a:r>
            <a:r>
              <a:rPr lang="ja-JP" sz="1100" b="1" kern="100" dirty="0">
                <a:effectLst/>
                <a:ea typeface="ＭＳ Ｐゴシック" panose="020B0600070205080204" pitchFamily="50" charset="-128"/>
                <a:cs typeface="Times New Roman" panose="02020603050405020304" pitchFamily="18" charset="0"/>
              </a:rPr>
              <a:t>滋賀病院</a:t>
            </a:r>
            <a:endParaRPr lang="ja-JP" sz="1100" kern="100" dirty="0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7" name="テキスト ボックス 2"/>
          <p:cNvSpPr txBox="1">
            <a:spLocks noChangeArrowheads="1"/>
          </p:cNvSpPr>
          <p:nvPr/>
        </p:nvSpPr>
        <p:spPr bwMode="auto">
          <a:xfrm>
            <a:off x="5631684" y="1295400"/>
            <a:ext cx="1454916" cy="27699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spcAft>
                <a:spcPts val="0"/>
              </a:spcAft>
            </a:pPr>
            <a:r>
              <a:rPr lang="ja-JP" sz="1200" b="1" kern="100" dirty="0">
                <a:effectLst/>
                <a:latin typeface="游明朝" panose="02020400000000000000" pitchFamily="18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連携施設（病院）</a:t>
            </a:r>
            <a:endParaRPr lang="ja-JP" sz="1200" b="1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8" name="楕円 27"/>
          <p:cNvSpPr/>
          <p:nvPr/>
        </p:nvSpPr>
        <p:spPr>
          <a:xfrm>
            <a:off x="5728474" y="1781493"/>
            <a:ext cx="1076325" cy="1082675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sz="1050" b="1" kern="100">
                <a:effectLst/>
                <a:ea typeface="ＭＳ Ｐゴシック" panose="020B0600070205080204" pitchFamily="50" charset="-128"/>
                <a:cs typeface="Times New Roman" panose="02020603050405020304" pitchFamily="18" charset="0"/>
              </a:rPr>
              <a:t>野洲病院</a:t>
            </a:r>
            <a:endParaRPr lang="ja-JP" sz="1050" kern="100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9" name="テキスト ボックス 2"/>
          <p:cNvSpPr txBox="1">
            <a:spLocks noChangeArrowheads="1"/>
          </p:cNvSpPr>
          <p:nvPr/>
        </p:nvSpPr>
        <p:spPr bwMode="auto">
          <a:xfrm>
            <a:off x="2466974" y="3632284"/>
            <a:ext cx="1447800" cy="25391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spcAft>
                <a:spcPts val="0"/>
              </a:spcAft>
            </a:pPr>
            <a:r>
              <a:rPr lang="ja-JP" sz="1050" b="1" kern="100" dirty="0">
                <a:effectLst/>
                <a:ea typeface="ＭＳ Ｐゴシック" panose="020B0600070205080204" pitchFamily="50" charset="-128"/>
                <a:cs typeface="Times New Roman" panose="02020603050405020304" pitchFamily="18" charset="0"/>
              </a:rPr>
              <a:t>連携施設（滋賀医大）</a:t>
            </a:r>
            <a:endParaRPr lang="ja-JP" sz="1050" b="1" kern="100" dirty="0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1981200" y="4257675"/>
            <a:ext cx="2514600" cy="13049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37" name="楕円 36"/>
          <p:cNvSpPr/>
          <p:nvPr/>
        </p:nvSpPr>
        <p:spPr>
          <a:xfrm>
            <a:off x="3190875" y="4279573"/>
            <a:ext cx="683895" cy="683895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050" kern="100">
                <a:effectLst/>
                <a:ea typeface="游明朝" panose="02020400000000000000" pitchFamily="18" charset="-128"/>
                <a:cs typeface="Times New Roman" panose="02020603050405020304" pitchFamily="18" charset="0"/>
              </a:rPr>
              <a:t> </a:t>
            </a:r>
            <a:endParaRPr lang="ja-JP" sz="1050" kern="100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38" name="楕円 37"/>
          <p:cNvSpPr/>
          <p:nvPr/>
        </p:nvSpPr>
        <p:spPr>
          <a:xfrm>
            <a:off x="3724275" y="4784398"/>
            <a:ext cx="702945" cy="692150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36000" rIns="9144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endParaRPr lang="en-US" altLang="ja-JP" sz="1000" b="1" kern="100" dirty="0" smtClean="0">
              <a:effectLst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ja-JP" sz="1000" b="1" kern="100" dirty="0" smtClean="0">
                <a:effectLst/>
                <a:ea typeface="ＭＳ Ｐゴシック" panose="020B0600070205080204" pitchFamily="50" charset="-128"/>
                <a:cs typeface="Times New Roman" panose="02020603050405020304" pitchFamily="18" charset="0"/>
              </a:rPr>
              <a:t>産婦人</a:t>
            </a:r>
            <a:r>
              <a:rPr lang="en-US" altLang="ja-JP" sz="1000" b="1" kern="100" dirty="0" smtClean="0">
                <a:effectLst/>
                <a:ea typeface="ＭＳ Ｐゴシック" panose="020B0600070205080204" pitchFamily="50" charset="-128"/>
                <a:cs typeface="Times New Roman" panose="02020603050405020304" pitchFamily="18" charset="0"/>
              </a:rPr>
              <a:t>  </a:t>
            </a:r>
            <a:r>
              <a:rPr lang="ja-JP" sz="1000" b="1" kern="100" dirty="0" smtClean="0">
                <a:effectLst/>
                <a:ea typeface="ＭＳ Ｐゴシック" panose="020B0600070205080204" pitchFamily="50" charset="-128"/>
                <a:cs typeface="Times New Roman" panose="02020603050405020304" pitchFamily="18" charset="0"/>
              </a:rPr>
              <a:t>科</a:t>
            </a:r>
            <a:endParaRPr lang="ja-JP" sz="1050" kern="100" dirty="0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1050" kern="100" dirty="0">
                <a:effectLst/>
                <a:ea typeface="游明朝" panose="02020400000000000000" pitchFamily="18" charset="-128"/>
                <a:cs typeface="Times New Roman" panose="02020603050405020304" pitchFamily="18" charset="0"/>
              </a:rPr>
              <a:t> </a:t>
            </a:r>
            <a:endParaRPr lang="ja-JP" sz="1050" kern="100" dirty="0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39" name="楕円 38"/>
          <p:cNvSpPr/>
          <p:nvPr/>
        </p:nvSpPr>
        <p:spPr>
          <a:xfrm>
            <a:off x="2028825" y="4270048"/>
            <a:ext cx="683895" cy="683895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000" kern="100">
                <a:effectLst/>
                <a:ea typeface="游明朝" panose="02020400000000000000" pitchFamily="18" charset="-128"/>
                <a:cs typeface="Times New Roman" panose="02020603050405020304" pitchFamily="18" charset="0"/>
              </a:rPr>
              <a:t> </a:t>
            </a:r>
            <a:endParaRPr lang="ja-JP" sz="1050" kern="100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0" name="楕円 39"/>
          <p:cNvSpPr/>
          <p:nvPr/>
        </p:nvSpPr>
        <p:spPr>
          <a:xfrm>
            <a:off x="2600325" y="4774873"/>
            <a:ext cx="683895" cy="683895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050" kern="100">
                <a:effectLst/>
                <a:ea typeface="游明朝" panose="02020400000000000000" pitchFamily="18" charset="-128"/>
                <a:cs typeface="Times New Roman" panose="02020603050405020304" pitchFamily="18" charset="0"/>
              </a:rPr>
              <a:t> </a:t>
            </a:r>
            <a:endParaRPr lang="ja-JP" sz="1050" kern="100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2" name="テキスト ボックス 2"/>
          <p:cNvSpPr txBox="1">
            <a:spLocks noChangeArrowheads="1"/>
          </p:cNvSpPr>
          <p:nvPr/>
        </p:nvSpPr>
        <p:spPr bwMode="auto">
          <a:xfrm>
            <a:off x="2667000" y="4953000"/>
            <a:ext cx="590550" cy="29527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vert="horz" wrap="square" lIns="91440" tIns="45720" rIns="91440" bIns="45720" anchor="ctr" anchorCtr="0"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sz="1000" b="1" kern="100" dirty="0">
                <a:effectLst/>
                <a:ea typeface="ＭＳ Ｐゴシック" panose="020B0600070205080204" pitchFamily="50" charset="-128"/>
                <a:cs typeface="Times New Roman" panose="02020603050405020304" pitchFamily="18" charset="0"/>
              </a:rPr>
              <a:t>精神科</a:t>
            </a:r>
            <a:endParaRPr lang="ja-JP" sz="1050" kern="100" dirty="0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3" name="テキスト ボックス 2"/>
          <p:cNvSpPr txBox="1">
            <a:spLocks noChangeArrowheads="1"/>
          </p:cNvSpPr>
          <p:nvPr/>
        </p:nvSpPr>
        <p:spPr bwMode="auto">
          <a:xfrm>
            <a:off x="2074545" y="4483894"/>
            <a:ext cx="609600" cy="2857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vert="horz" wrap="square" lIns="91440" tIns="45720" rIns="91440" bIns="45720" anchor="ctr" anchorCtr="0"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sz="1050" b="1" kern="100">
                <a:effectLst/>
                <a:ea typeface="ＭＳ Ｐゴシック" panose="020B0600070205080204" pitchFamily="50" charset="-128"/>
                <a:cs typeface="Times New Roman" panose="02020603050405020304" pitchFamily="18" charset="0"/>
              </a:rPr>
              <a:t>救急科</a:t>
            </a:r>
            <a:endParaRPr lang="ja-JP" sz="1050" kern="100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4" name="テキスト ボックス 2"/>
          <p:cNvSpPr txBox="1">
            <a:spLocks noChangeArrowheads="1"/>
          </p:cNvSpPr>
          <p:nvPr/>
        </p:nvSpPr>
        <p:spPr bwMode="auto">
          <a:xfrm>
            <a:off x="3228975" y="4505325"/>
            <a:ext cx="581025" cy="29527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vert="horz" wrap="square" lIns="91440" tIns="45720" rIns="91440" bIns="45720" anchor="ctr" anchorCtr="0"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sz="1000" b="1" kern="100">
                <a:effectLst/>
                <a:ea typeface="ＭＳ Ｐゴシック" panose="020B0600070205080204" pitchFamily="50" charset="-128"/>
                <a:cs typeface="Times New Roman" panose="02020603050405020304" pitchFamily="18" charset="0"/>
              </a:rPr>
              <a:t>小児科</a:t>
            </a:r>
            <a:endParaRPr lang="ja-JP" sz="1050" kern="100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grpSp>
        <p:nvGrpSpPr>
          <p:cNvPr id="45" name="グループ化 44"/>
          <p:cNvGrpSpPr/>
          <p:nvPr/>
        </p:nvGrpSpPr>
        <p:grpSpPr>
          <a:xfrm>
            <a:off x="5400675" y="3632284"/>
            <a:ext cx="2295525" cy="1930316"/>
            <a:chOff x="133350" y="-158665"/>
            <a:chExt cx="2295525" cy="1930316"/>
          </a:xfrm>
        </p:grpSpPr>
        <p:grpSp>
          <p:nvGrpSpPr>
            <p:cNvPr id="46" name="グループ化 45"/>
            <p:cNvGrpSpPr/>
            <p:nvPr/>
          </p:nvGrpSpPr>
          <p:grpSpPr>
            <a:xfrm>
              <a:off x="133350" y="466726"/>
              <a:ext cx="2295525" cy="1304925"/>
              <a:chOff x="133350" y="47626"/>
              <a:chExt cx="2295525" cy="1304925"/>
            </a:xfrm>
          </p:grpSpPr>
          <p:sp>
            <p:nvSpPr>
              <p:cNvPr id="48" name="正方形/長方形 47"/>
              <p:cNvSpPr/>
              <p:nvPr/>
            </p:nvSpPr>
            <p:spPr>
              <a:xfrm>
                <a:off x="133350" y="47626"/>
                <a:ext cx="2295525" cy="130492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49" name="楕円 48"/>
              <p:cNvSpPr/>
              <p:nvPr/>
            </p:nvSpPr>
            <p:spPr>
              <a:xfrm>
                <a:off x="1285875" y="171450"/>
                <a:ext cx="1076325" cy="1082675"/>
              </a:xfrm>
              <a:prstGeom prst="ellipse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ja-JP" sz="1050" b="1" kern="100"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浅井東</a:t>
                </a:r>
                <a:endParaRPr lang="ja-JP" sz="1050" kern="100">
                  <a:effectLst/>
                  <a:ea typeface="游明朝" panose="02020400000000000000" pitchFamily="18" charset="-128"/>
                  <a:cs typeface="Times New Roman" panose="02020603050405020304" pitchFamily="18" charset="0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ja-JP" sz="1050" b="1" kern="100"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診療所</a:t>
                </a:r>
                <a:endParaRPr lang="ja-JP" sz="1050" kern="100">
                  <a:effectLst/>
                  <a:ea typeface="游明朝" panose="02020400000000000000" pitchFamily="18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" name="楕円 49"/>
              <p:cNvSpPr/>
              <p:nvPr/>
            </p:nvSpPr>
            <p:spPr>
              <a:xfrm>
                <a:off x="200025" y="171450"/>
                <a:ext cx="1085850" cy="1082675"/>
              </a:xfrm>
              <a:prstGeom prst="ellipse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ja-JP" sz="1050" b="1" kern="100" dirty="0"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弓削メディカルクリニック</a:t>
                </a:r>
                <a:endParaRPr lang="ja-JP" sz="1050" kern="100" dirty="0">
                  <a:effectLst/>
                  <a:ea typeface="游明朝" panose="02020400000000000000" pitchFamily="18" charset="-128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7" name="テキスト ボックス 2"/>
            <p:cNvSpPr txBox="1">
              <a:spLocks noChangeArrowheads="1"/>
            </p:cNvSpPr>
            <p:nvPr/>
          </p:nvSpPr>
          <p:spPr bwMode="auto">
            <a:xfrm>
              <a:off x="676275" y="-158665"/>
              <a:ext cx="1333500" cy="25391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ja-JP" sz="1050" b="1" kern="100" dirty="0">
                  <a:effectLst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連携施設（診療所）</a:t>
              </a:r>
              <a:endParaRPr lang="ja-JP" sz="1050" b="1" kern="100" dirty="0">
                <a:effectLst/>
                <a:ea typeface="游明朝" panose="02020400000000000000" pitchFamily="18" charset="-128"/>
                <a:cs typeface="Times New Roman" panose="02020603050405020304" pitchFamily="18" charset="0"/>
              </a:endParaRPr>
            </a:p>
          </p:txBody>
        </p:sp>
      </p:grpSp>
      <p:sp>
        <p:nvSpPr>
          <p:cNvPr id="51" name="object 2"/>
          <p:cNvSpPr txBox="1">
            <a:spLocks/>
          </p:cNvSpPr>
          <p:nvPr/>
        </p:nvSpPr>
        <p:spPr>
          <a:xfrm>
            <a:off x="3668395" y="59182"/>
            <a:ext cx="287274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zh-TW" altLang="en-US" sz="3200" spc="-15" smtClean="0">
                <a:latin typeface="MS Gothic"/>
                <a:cs typeface="MS Gothic"/>
              </a:rPr>
              <a:t>研修施設連携図</a:t>
            </a:r>
            <a:endParaRPr lang="zh-TW" altLang="en-US" sz="3200" dirty="0">
              <a:latin typeface="MS Gothic"/>
              <a:cs typeface="MS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83378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97023" y="1065275"/>
            <a:ext cx="5744210" cy="4267200"/>
            <a:chOff x="2097023" y="1065275"/>
            <a:chExt cx="5744210" cy="42672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97023" y="1065275"/>
              <a:ext cx="5743956" cy="42672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58183" y="4713731"/>
              <a:ext cx="217932" cy="21793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55107" y="4072127"/>
              <a:ext cx="213360" cy="214883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2447289" y="5479491"/>
            <a:ext cx="281178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82775" algn="l"/>
              </a:tabLst>
            </a:pPr>
            <a:r>
              <a:rPr sz="1800" spc="-20" dirty="0">
                <a:solidFill>
                  <a:srgbClr val="FF0000"/>
                </a:solidFill>
                <a:latin typeface="Calibri"/>
                <a:cs typeface="Calibri"/>
              </a:rPr>
              <a:t>JCHO</a:t>
            </a:r>
            <a:r>
              <a:rPr sz="1800" spc="-10" dirty="0">
                <a:solidFill>
                  <a:srgbClr val="FF0000"/>
                </a:solidFill>
                <a:latin typeface="MS PGothic"/>
                <a:cs typeface="MS PGothic"/>
              </a:rPr>
              <a:t>滋賀病</a:t>
            </a:r>
            <a:r>
              <a:rPr sz="1800" spc="-50" dirty="0">
                <a:solidFill>
                  <a:srgbClr val="FF0000"/>
                </a:solidFill>
                <a:latin typeface="MS PGothic"/>
                <a:cs typeface="MS PGothic"/>
              </a:rPr>
              <a:t>院</a:t>
            </a:r>
            <a:r>
              <a:rPr sz="1800" dirty="0">
                <a:solidFill>
                  <a:srgbClr val="FF0000"/>
                </a:solidFill>
                <a:latin typeface="MS PGothic"/>
                <a:cs typeface="MS PGothic"/>
              </a:rPr>
              <a:t>	</a:t>
            </a:r>
            <a:r>
              <a:rPr sz="1800" dirty="0">
                <a:latin typeface="MS PGothic"/>
                <a:cs typeface="MS PGothic"/>
              </a:rPr>
              <a:t>滋賀医</a:t>
            </a:r>
            <a:r>
              <a:rPr sz="1800" spc="-50" dirty="0">
                <a:latin typeface="MS PGothic"/>
                <a:cs typeface="MS PGothic"/>
              </a:rPr>
              <a:t>大</a:t>
            </a:r>
            <a:endParaRPr sz="1800">
              <a:latin typeface="MS PGothic"/>
              <a:cs typeface="MS P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94401" y="5463641"/>
            <a:ext cx="23488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5" dirty="0">
                <a:latin typeface="MS PGothic"/>
                <a:cs typeface="MS PGothic"/>
              </a:rPr>
              <a:t>弓削メディカルクリニック</a:t>
            </a:r>
            <a:endParaRPr sz="1800" dirty="0">
              <a:latin typeface="MS PGothic"/>
              <a:cs typeface="MS P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27340" y="1162050"/>
            <a:ext cx="1397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MS PGothic"/>
                <a:cs typeface="MS PGothic"/>
              </a:rPr>
              <a:t>浅井東診療所</a:t>
            </a:r>
            <a:endParaRPr sz="1800">
              <a:latin typeface="MS PGothic"/>
              <a:cs typeface="MS PGothic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168396" y="1328928"/>
            <a:ext cx="4765040" cy="4126865"/>
            <a:chOff x="3168396" y="1328928"/>
            <a:chExt cx="4765040" cy="4126865"/>
          </a:xfrm>
        </p:grpSpPr>
        <p:sp>
          <p:nvSpPr>
            <p:cNvPr id="10" name="object 10"/>
            <p:cNvSpPr/>
            <p:nvPr/>
          </p:nvSpPr>
          <p:spPr>
            <a:xfrm>
              <a:off x="3168396" y="1328928"/>
              <a:ext cx="4765040" cy="4126865"/>
            </a:xfrm>
            <a:custGeom>
              <a:avLst/>
              <a:gdLst/>
              <a:ahLst/>
              <a:cxnLst/>
              <a:rect l="l" t="t" r="r" b="b"/>
              <a:pathLst>
                <a:path w="4765040" h="4126865">
                  <a:moveTo>
                    <a:pt x="0" y="4126865"/>
                  </a:moveTo>
                  <a:lnTo>
                    <a:pt x="620649" y="3569208"/>
                  </a:lnTo>
                </a:path>
                <a:path w="4765040" h="4126865">
                  <a:moveTo>
                    <a:pt x="1527302" y="4116451"/>
                  </a:moveTo>
                  <a:lnTo>
                    <a:pt x="1107948" y="3665220"/>
                  </a:lnTo>
                </a:path>
                <a:path w="4765040" h="4126865">
                  <a:moveTo>
                    <a:pt x="2061971" y="2923032"/>
                  </a:moveTo>
                  <a:lnTo>
                    <a:pt x="3205099" y="4101846"/>
                  </a:lnTo>
                </a:path>
                <a:path w="4765040" h="4126865">
                  <a:moveTo>
                    <a:pt x="2930652" y="260858"/>
                  </a:moveTo>
                  <a:lnTo>
                    <a:pt x="4764912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30040" y="4815839"/>
              <a:ext cx="211836" cy="21640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05500" y="1507236"/>
              <a:ext cx="211836" cy="214884"/>
            </a:xfrm>
            <a:prstGeom prst="rect">
              <a:avLst/>
            </a:prstGeom>
          </p:spPr>
        </p:pic>
        <p:pic>
          <p:nvPicPr>
            <p:cNvPr id="15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48200" y="3974593"/>
              <a:ext cx="211836" cy="216407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3806444" y="429005"/>
            <a:ext cx="2463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/>
              <a:t>連携施設群の立地</a:t>
            </a:r>
            <a:endParaRPr sz="2400"/>
          </a:p>
        </p:txBody>
      </p:sp>
      <p:sp>
        <p:nvSpPr>
          <p:cNvPr id="14" name="object 14"/>
          <p:cNvSpPr txBox="1"/>
          <p:nvPr/>
        </p:nvSpPr>
        <p:spPr>
          <a:xfrm>
            <a:off x="1991867" y="6091428"/>
            <a:ext cx="6139180" cy="33845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90"/>
              </a:spcBef>
            </a:pPr>
            <a:r>
              <a:rPr sz="1600" spc="-20" dirty="0">
                <a:solidFill>
                  <a:srgbClr val="FF0000"/>
                </a:solidFill>
                <a:latin typeface="Calibri"/>
                <a:cs typeface="Calibri"/>
              </a:rPr>
              <a:t>JCHO</a:t>
            </a:r>
            <a:r>
              <a:rPr sz="1600" spc="-25" dirty="0">
                <a:solidFill>
                  <a:srgbClr val="FF0000"/>
                </a:solidFill>
                <a:latin typeface="MS PGothic"/>
                <a:cs typeface="MS PGothic"/>
              </a:rPr>
              <a:t>滋賀病院</a:t>
            </a:r>
            <a:r>
              <a:rPr sz="1600" spc="-25" dirty="0">
                <a:latin typeface="MS PGothic"/>
                <a:cs typeface="MS PGothic"/>
              </a:rPr>
              <a:t>へは、最寄の</a:t>
            </a:r>
            <a:r>
              <a:rPr sz="1600" spc="-10" dirty="0">
                <a:latin typeface="Calibri"/>
                <a:cs typeface="Calibri"/>
              </a:rPr>
              <a:t>JR</a:t>
            </a:r>
            <a:r>
              <a:rPr sz="1600" spc="-25" dirty="0">
                <a:latin typeface="MS PGothic"/>
                <a:cs typeface="MS PGothic"/>
              </a:rPr>
              <a:t>駅</a:t>
            </a:r>
            <a:r>
              <a:rPr sz="1600" spc="-10" dirty="0">
                <a:latin typeface="MS PGothic"/>
                <a:cs typeface="MS PGothic"/>
              </a:rPr>
              <a:t>（</a:t>
            </a:r>
            <a:r>
              <a:rPr sz="1600" spc="-25" dirty="0">
                <a:latin typeface="MS PGothic"/>
                <a:cs typeface="MS PGothic"/>
              </a:rPr>
              <a:t>石山駅</a:t>
            </a:r>
            <a:r>
              <a:rPr sz="1600" spc="-10" dirty="0">
                <a:latin typeface="MS PGothic"/>
                <a:cs typeface="MS PGothic"/>
              </a:rPr>
              <a:t>）</a:t>
            </a:r>
            <a:r>
              <a:rPr sz="1600" spc="-15" dirty="0">
                <a:latin typeface="MS PGothic"/>
                <a:cs typeface="MS PGothic"/>
              </a:rPr>
              <a:t>から</a:t>
            </a:r>
            <a:r>
              <a:rPr sz="1600" spc="-20" dirty="0">
                <a:latin typeface="Calibri"/>
                <a:cs typeface="Calibri"/>
              </a:rPr>
              <a:t>1.8km</a:t>
            </a:r>
            <a:r>
              <a:rPr sz="1600" spc="-20" dirty="0">
                <a:latin typeface="MS PGothic"/>
                <a:cs typeface="MS PGothic"/>
              </a:rPr>
              <a:t>（</a:t>
            </a:r>
            <a:r>
              <a:rPr sz="1600" spc="-25" dirty="0">
                <a:latin typeface="MS PGothic"/>
                <a:cs typeface="MS PGothic"/>
              </a:rPr>
              <a:t>タクシーで４分</a:t>
            </a:r>
            <a:r>
              <a:rPr sz="1600" spc="-50" dirty="0">
                <a:latin typeface="MS PGothic"/>
                <a:cs typeface="MS PGothic"/>
              </a:rPr>
              <a:t>）</a:t>
            </a:r>
            <a:endParaRPr sz="1600">
              <a:latin typeface="MS PGothic"/>
              <a:cs typeface="MS PGothic"/>
            </a:endParaRPr>
          </a:p>
        </p:txBody>
      </p:sp>
      <p:sp>
        <p:nvSpPr>
          <p:cNvPr id="16" name="object 7"/>
          <p:cNvSpPr txBox="1"/>
          <p:nvPr/>
        </p:nvSpPr>
        <p:spPr>
          <a:xfrm>
            <a:off x="7800743" y="3772407"/>
            <a:ext cx="111160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1800" spc="-35" dirty="0" smtClean="0">
                <a:latin typeface="MS PGothic"/>
                <a:cs typeface="MS PGothic"/>
              </a:rPr>
              <a:t>野洲病院</a:t>
            </a:r>
            <a:endParaRPr sz="1800" dirty="0">
              <a:latin typeface="MS PGothic"/>
              <a:cs typeface="MS PGothic"/>
            </a:endParaRPr>
          </a:p>
        </p:txBody>
      </p:sp>
      <p:cxnSp>
        <p:nvCxnSpPr>
          <p:cNvPr id="18" name="直線コネクタ 17"/>
          <p:cNvCxnSpPr>
            <a:endCxn id="16" idx="1"/>
          </p:cNvCxnSpPr>
          <p:nvPr/>
        </p:nvCxnSpPr>
        <p:spPr>
          <a:xfrm flipV="1">
            <a:off x="4860036" y="3922267"/>
            <a:ext cx="2940707" cy="1498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4904" y="472439"/>
            <a:ext cx="9319665" cy="574852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object 3"/>
          <p:cNvSpPr txBox="1">
            <a:spLocks/>
          </p:cNvSpPr>
          <p:nvPr/>
        </p:nvSpPr>
        <p:spPr>
          <a:xfrm>
            <a:off x="1205377" y="766722"/>
            <a:ext cx="85585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en-US" altLang="ja-JP" sz="2800" spc="-20" dirty="0" smtClean="0">
                <a:latin typeface="MS Gothic"/>
                <a:cs typeface="MS Gothic"/>
              </a:rPr>
              <a:t>JCHO</a:t>
            </a:r>
            <a:r>
              <a:rPr lang="ja-JP" altLang="en-US" sz="2800" spc="-40" dirty="0" smtClean="0">
                <a:latin typeface="MS Gothic"/>
                <a:cs typeface="MS Gothic"/>
              </a:rPr>
              <a:t>滋賀病院総合診療専門研修プログラム</a:t>
            </a:r>
            <a:r>
              <a:rPr lang="ja-JP" altLang="en-US" sz="2800" spc="-35" dirty="0" smtClean="0">
                <a:latin typeface="MS Gothic"/>
                <a:cs typeface="MS Gothic"/>
              </a:rPr>
              <a:t>（代表例</a:t>
            </a:r>
            <a:r>
              <a:rPr lang="ja-JP" altLang="en-US" sz="2800" spc="-50" dirty="0" smtClean="0">
                <a:latin typeface="MS Gothic"/>
                <a:cs typeface="MS Gothic"/>
              </a:rPr>
              <a:t>）</a:t>
            </a:r>
            <a:endParaRPr lang="ja-JP" altLang="en-US" sz="2800" spc="-50" dirty="0">
              <a:latin typeface="MS Gothic"/>
              <a:cs typeface="MS Gothic"/>
            </a:endParaRPr>
          </a:p>
        </p:txBody>
      </p:sp>
      <p:grpSp>
        <p:nvGrpSpPr>
          <p:cNvPr id="327" name="キャンバス 1"/>
          <p:cNvGrpSpPr/>
          <p:nvPr/>
        </p:nvGrpSpPr>
        <p:grpSpPr>
          <a:xfrm>
            <a:off x="1676400" y="1676400"/>
            <a:ext cx="7408423" cy="8244840"/>
            <a:chOff x="35999" y="0"/>
            <a:chExt cx="5555176" cy="6182360"/>
          </a:xfrm>
        </p:grpSpPr>
        <p:sp>
          <p:nvSpPr>
            <p:cNvPr id="328" name="正方形/長方形 327"/>
            <p:cNvSpPr/>
            <p:nvPr/>
          </p:nvSpPr>
          <p:spPr>
            <a:xfrm>
              <a:off x="657225" y="2686050"/>
              <a:ext cx="4933950" cy="3496310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329" name="Rectangle 5"/>
            <p:cNvSpPr>
              <a:spLocks noChangeArrowheads="1"/>
            </p:cNvSpPr>
            <p:nvPr/>
          </p:nvSpPr>
          <p:spPr bwMode="auto">
            <a:xfrm>
              <a:off x="35999" y="0"/>
              <a:ext cx="4873625" cy="39116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ja-JP" altLang="en-US" dirty="0"/>
            </a:p>
          </p:txBody>
        </p:sp>
        <p:sp>
          <p:nvSpPr>
            <p:cNvPr id="330" name="Rectangle 6"/>
            <p:cNvSpPr>
              <a:spLocks noChangeArrowheads="1"/>
            </p:cNvSpPr>
            <p:nvPr/>
          </p:nvSpPr>
          <p:spPr bwMode="auto">
            <a:xfrm>
              <a:off x="815912" y="114338"/>
              <a:ext cx="87747" cy="207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kern="0" dirty="0">
                  <a:solidFill>
                    <a:srgbClr val="9BC2E6"/>
                  </a:solidFill>
                  <a:effectLst/>
                  <a:latin typeface="ＭＳ Ｐゴシック" panose="020B0600070205080204" pitchFamily="50" charset="-128"/>
                  <a:ea typeface="游明朝" panose="02020400000000000000" pitchFamily="18" charset="-128"/>
                  <a:cs typeface="ＭＳ Ｐゴシック" panose="020B0600070205080204" pitchFamily="50" charset="-128"/>
                </a:rPr>
                <a:t>4</a:t>
              </a:r>
              <a:endParaRPr lang="ja-JP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endParaRPr>
            </a:p>
          </p:txBody>
        </p:sp>
        <p:sp>
          <p:nvSpPr>
            <p:cNvPr id="331" name="Rectangle 7"/>
            <p:cNvSpPr>
              <a:spLocks noChangeArrowheads="1"/>
            </p:cNvSpPr>
            <p:nvPr/>
          </p:nvSpPr>
          <p:spPr bwMode="auto">
            <a:xfrm>
              <a:off x="1156523" y="115097"/>
              <a:ext cx="86544" cy="207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kern="0" dirty="0">
                  <a:solidFill>
                    <a:srgbClr val="9BC2E6"/>
                  </a:solidFill>
                  <a:effectLst/>
                  <a:latin typeface="ＭＳ Ｐゴシック" panose="020B0600070205080204" pitchFamily="50" charset="-128"/>
                  <a:ea typeface="游明朝" panose="02020400000000000000" pitchFamily="18" charset="-128"/>
                  <a:cs typeface="ＭＳ Ｐゴシック" panose="020B0600070205080204" pitchFamily="50" charset="-128"/>
                </a:rPr>
                <a:t>5</a:t>
              </a:r>
              <a:endParaRPr lang="ja-JP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endParaRPr>
            </a:p>
          </p:txBody>
        </p:sp>
        <p:sp>
          <p:nvSpPr>
            <p:cNvPr id="332" name="Rectangle 8"/>
            <p:cNvSpPr>
              <a:spLocks noChangeArrowheads="1"/>
            </p:cNvSpPr>
            <p:nvPr/>
          </p:nvSpPr>
          <p:spPr bwMode="auto">
            <a:xfrm>
              <a:off x="1511647" y="114277"/>
              <a:ext cx="86544" cy="207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kern="0" dirty="0">
                  <a:solidFill>
                    <a:srgbClr val="9BC2E6"/>
                  </a:solidFill>
                  <a:effectLst/>
                  <a:latin typeface="ＭＳ Ｐゴシック" panose="020B0600070205080204" pitchFamily="50" charset="-128"/>
                  <a:ea typeface="游明朝" panose="02020400000000000000" pitchFamily="18" charset="-128"/>
                  <a:cs typeface="ＭＳ Ｐゴシック" panose="020B0600070205080204" pitchFamily="50" charset="-128"/>
                </a:rPr>
                <a:t>6</a:t>
              </a:r>
              <a:endParaRPr lang="ja-JP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endParaRPr>
            </a:p>
          </p:txBody>
        </p:sp>
        <p:sp>
          <p:nvSpPr>
            <p:cNvPr id="333" name="Rectangle 9"/>
            <p:cNvSpPr>
              <a:spLocks noChangeArrowheads="1"/>
            </p:cNvSpPr>
            <p:nvPr/>
          </p:nvSpPr>
          <p:spPr bwMode="auto">
            <a:xfrm>
              <a:off x="1863437" y="114277"/>
              <a:ext cx="86544" cy="207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kern="0" dirty="0">
                  <a:solidFill>
                    <a:srgbClr val="9BC2E6"/>
                  </a:solidFill>
                  <a:effectLst/>
                  <a:latin typeface="ＭＳ Ｐゴシック" panose="020B0600070205080204" pitchFamily="50" charset="-128"/>
                  <a:ea typeface="游明朝" panose="02020400000000000000" pitchFamily="18" charset="-128"/>
                  <a:cs typeface="ＭＳ Ｐゴシック" panose="020B0600070205080204" pitchFamily="50" charset="-128"/>
                </a:rPr>
                <a:t>7</a:t>
              </a:r>
              <a:endParaRPr lang="ja-JP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endParaRPr>
            </a:p>
          </p:txBody>
        </p:sp>
        <p:sp>
          <p:nvSpPr>
            <p:cNvPr id="334" name="Rectangle 10"/>
            <p:cNvSpPr>
              <a:spLocks noChangeArrowheads="1"/>
            </p:cNvSpPr>
            <p:nvPr/>
          </p:nvSpPr>
          <p:spPr bwMode="auto">
            <a:xfrm>
              <a:off x="2215261" y="114277"/>
              <a:ext cx="87747" cy="207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kern="0" dirty="0">
                  <a:solidFill>
                    <a:srgbClr val="9BC2E6"/>
                  </a:solidFill>
                  <a:effectLst/>
                  <a:latin typeface="ＭＳ Ｐゴシック" panose="020B0600070205080204" pitchFamily="50" charset="-128"/>
                  <a:ea typeface="游明朝" panose="02020400000000000000" pitchFamily="18" charset="-128"/>
                  <a:cs typeface="ＭＳ Ｐゴシック" panose="020B0600070205080204" pitchFamily="50" charset="-128"/>
                </a:rPr>
                <a:t>8</a:t>
              </a:r>
              <a:endParaRPr lang="ja-JP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endParaRPr>
            </a:p>
          </p:txBody>
        </p:sp>
        <p:sp>
          <p:nvSpPr>
            <p:cNvPr id="335" name="Rectangle 11"/>
            <p:cNvSpPr>
              <a:spLocks noChangeArrowheads="1"/>
            </p:cNvSpPr>
            <p:nvPr/>
          </p:nvSpPr>
          <p:spPr bwMode="auto">
            <a:xfrm>
              <a:off x="2567652" y="114277"/>
              <a:ext cx="86544" cy="207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kern="0" dirty="0">
                  <a:solidFill>
                    <a:srgbClr val="9BC2E6"/>
                  </a:solidFill>
                  <a:effectLst/>
                  <a:latin typeface="ＭＳ Ｐゴシック" panose="020B0600070205080204" pitchFamily="50" charset="-128"/>
                  <a:ea typeface="游明朝" panose="02020400000000000000" pitchFamily="18" charset="-128"/>
                  <a:cs typeface="ＭＳ Ｐゴシック" panose="020B0600070205080204" pitchFamily="50" charset="-128"/>
                </a:rPr>
                <a:t>9</a:t>
              </a:r>
              <a:endParaRPr lang="ja-JP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endParaRPr>
            </a:p>
          </p:txBody>
        </p:sp>
        <p:sp>
          <p:nvSpPr>
            <p:cNvPr id="336" name="Rectangle 12"/>
            <p:cNvSpPr>
              <a:spLocks noChangeArrowheads="1"/>
            </p:cNvSpPr>
            <p:nvPr/>
          </p:nvSpPr>
          <p:spPr bwMode="auto">
            <a:xfrm>
              <a:off x="2872042" y="114277"/>
              <a:ext cx="173088" cy="207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kern="0" dirty="0" smtClean="0">
                  <a:solidFill>
                    <a:srgbClr val="9BC2E6"/>
                  </a:solidFill>
                  <a:effectLst/>
                  <a:latin typeface="ＭＳ Ｐゴシック" panose="020B0600070205080204" pitchFamily="50" charset="-128"/>
                  <a:ea typeface="游明朝" panose="02020400000000000000" pitchFamily="18" charset="-128"/>
                  <a:cs typeface="ＭＳ Ｐゴシック" panose="020B0600070205080204" pitchFamily="50" charset="-128"/>
                </a:rPr>
                <a:t>10</a:t>
              </a:r>
              <a:endParaRPr lang="ja-JP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endParaRPr>
            </a:p>
          </p:txBody>
        </p:sp>
        <p:sp>
          <p:nvSpPr>
            <p:cNvPr id="337" name="Rectangle 13"/>
            <p:cNvSpPr>
              <a:spLocks noChangeArrowheads="1"/>
            </p:cNvSpPr>
            <p:nvPr/>
          </p:nvSpPr>
          <p:spPr bwMode="auto">
            <a:xfrm>
              <a:off x="3224468" y="114277"/>
              <a:ext cx="173088" cy="207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kern="0" dirty="0">
                  <a:solidFill>
                    <a:srgbClr val="9BC2E6"/>
                  </a:solidFill>
                  <a:effectLst/>
                  <a:latin typeface="ＭＳ Ｐゴシック" panose="020B0600070205080204" pitchFamily="50" charset="-128"/>
                  <a:ea typeface="游明朝" panose="02020400000000000000" pitchFamily="18" charset="-128"/>
                  <a:cs typeface="ＭＳ Ｐゴシック" panose="020B0600070205080204" pitchFamily="50" charset="-128"/>
                </a:rPr>
                <a:t>11</a:t>
              </a:r>
              <a:endParaRPr lang="ja-JP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endParaRPr>
            </a:p>
          </p:txBody>
        </p:sp>
        <p:sp>
          <p:nvSpPr>
            <p:cNvPr id="338" name="Rectangle 14"/>
            <p:cNvSpPr>
              <a:spLocks noChangeArrowheads="1"/>
            </p:cNvSpPr>
            <p:nvPr/>
          </p:nvSpPr>
          <p:spPr bwMode="auto">
            <a:xfrm>
              <a:off x="3576257" y="114277"/>
              <a:ext cx="173088" cy="207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kern="0" dirty="0">
                  <a:solidFill>
                    <a:srgbClr val="9BC2E6"/>
                  </a:solidFill>
                  <a:effectLst/>
                  <a:latin typeface="ＭＳ Ｐゴシック" panose="020B0600070205080204" pitchFamily="50" charset="-128"/>
                  <a:ea typeface="游明朝" panose="02020400000000000000" pitchFamily="18" charset="-128"/>
                  <a:cs typeface="ＭＳ Ｐゴシック" panose="020B0600070205080204" pitchFamily="50" charset="-128"/>
                </a:rPr>
                <a:t>12</a:t>
              </a:r>
              <a:endParaRPr lang="ja-JP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endParaRPr>
            </a:p>
          </p:txBody>
        </p:sp>
        <p:sp>
          <p:nvSpPr>
            <p:cNvPr id="339" name="Rectangle 15"/>
            <p:cNvSpPr>
              <a:spLocks noChangeArrowheads="1"/>
            </p:cNvSpPr>
            <p:nvPr/>
          </p:nvSpPr>
          <p:spPr bwMode="auto">
            <a:xfrm>
              <a:off x="3976716" y="114277"/>
              <a:ext cx="86544" cy="207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kern="0" dirty="0">
                  <a:solidFill>
                    <a:srgbClr val="9BC2E6"/>
                  </a:solidFill>
                  <a:effectLst/>
                  <a:latin typeface="ＭＳ Ｐゴシック" panose="020B0600070205080204" pitchFamily="50" charset="-128"/>
                  <a:ea typeface="游明朝" panose="02020400000000000000" pitchFamily="18" charset="-128"/>
                  <a:cs typeface="ＭＳ Ｐゴシック" panose="020B0600070205080204" pitchFamily="50" charset="-128"/>
                </a:rPr>
                <a:t>1</a:t>
              </a:r>
              <a:endParaRPr lang="ja-JP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endParaRPr>
            </a:p>
          </p:txBody>
        </p:sp>
        <p:sp>
          <p:nvSpPr>
            <p:cNvPr id="340" name="Rectangle 16"/>
            <p:cNvSpPr>
              <a:spLocks noChangeArrowheads="1"/>
            </p:cNvSpPr>
            <p:nvPr/>
          </p:nvSpPr>
          <p:spPr bwMode="auto">
            <a:xfrm>
              <a:off x="4329142" y="114277"/>
              <a:ext cx="86544" cy="207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kern="0" dirty="0">
                  <a:solidFill>
                    <a:srgbClr val="9BC2E6"/>
                  </a:solidFill>
                  <a:effectLst/>
                  <a:latin typeface="ＭＳ Ｐゴシック" panose="020B0600070205080204" pitchFamily="50" charset="-128"/>
                  <a:ea typeface="游明朝" panose="02020400000000000000" pitchFamily="18" charset="-128"/>
                  <a:cs typeface="ＭＳ Ｐゴシック" panose="020B0600070205080204" pitchFamily="50" charset="-128"/>
                </a:rPr>
                <a:t>2</a:t>
              </a:r>
              <a:endParaRPr lang="ja-JP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endParaRPr>
            </a:p>
          </p:txBody>
        </p:sp>
        <p:sp>
          <p:nvSpPr>
            <p:cNvPr id="341" name="Rectangle 17"/>
            <p:cNvSpPr>
              <a:spLocks noChangeArrowheads="1"/>
            </p:cNvSpPr>
            <p:nvPr/>
          </p:nvSpPr>
          <p:spPr bwMode="auto">
            <a:xfrm>
              <a:off x="4680932" y="114277"/>
              <a:ext cx="86544" cy="207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kern="0" dirty="0">
                  <a:solidFill>
                    <a:srgbClr val="9BC2E6"/>
                  </a:solidFill>
                  <a:effectLst/>
                  <a:latin typeface="ＭＳ Ｐゴシック" panose="020B0600070205080204" pitchFamily="50" charset="-128"/>
                  <a:ea typeface="游明朝" panose="02020400000000000000" pitchFamily="18" charset="-128"/>
                  <a:cs typeface="ＭＳ Ｐゴシック" panose="020B0600070205080204" pitchFamily="50" charset="-128"/>
                </a:rPr>
                <a:t>3</a:t>
              </a:r>
              <a:endParaRPr lang="ja-JP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endParaRPr>
            </a:p>
          </p:txBody>
        </p:sp>
        <p:sp>
          <p:nvSpPr>
            <p:cNvPr id="342" name="Rectangle 18"/>
            <p:cNvSpPr>
              <a:spLocks noChangeArrowheads="1"/>
            </p:cNvSpPr>
            <p:nvPr/>
          </p:nvSpPr>
          <p:spPr bwMode="auto">
            <a:xfrm>
              <a:off x="941924" y="882018"/>
              <a:ext cx="2054056" cy="12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ja-JP" sz="1050" b="1" kern="0" dirty="0"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ＭＳ Ｐゴシック" panose="020B0600070205080204" pitchFamily="50" charset="-128"/>
                  <a:cs typeface="ＭＳ Ｐゴシック" panose="020B0600070205080204" pitchFamily="50" charset="-128"/>
                </a:rPr>
                <a:t>内科（６か月以上）・その他の領域別研修</a:t>
              </a:r>
              <a:endParaRPr lang="ja-JP" sz="1050" b="1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endParaRPr>
            </a:p>
          </p:txBody>
        </p:sp>
        <p:sp>
          <p:nvSpPr>
            <p:cNvPr id="343" name="Rectangle 19"/>
            <p:cNvSpPr>
              <a:spLocks noChangeArrowheads="1"/>
            </p:cNvSpPr>
            <p:nvPr/>
          </p:nvSpPr>
          <p:spPr bwMode="auto">
            <a:xfrm>
              <a:off x="1093903" y="1658620"/>
              <a:ext cx="302906" cy="12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ja-JP" sz="1050" b="1" kern="0" dirty="0"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ＭＳ Ｐゴシック" panose="020B0600070205080204" pitchFamily="50" charset="-128"/>
                  <a:cs typeface="ＭＳ Ｐゴシック" panose="020B0600070205080204" pitchFamily="50" charset="-128"/>
                </a:rPr>
                <a:t>救急科</a:t>
              </a:r>
              <a:endParaRPr lang="ja-JP" sz="1050" b="1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endParaRPr>
            </a:p>
          </p:txBody>
        </p:sp>
        <p:sp>
          <p:nvSpPr>
            <p:cNvPr id="344" name="Rectangle 20"/>
            <p:cNvSpPr>
              <a:spLocks noChangeArrowheads="1"/>
            </p:cNvSpPr>
            <p:nvPr/>
          </p:nvSpPr>
          <p:spPr bwMode="auto">
            <a:xfrm>
              <a:off x="2054023" y="1658620"/>
              <a:ext cx="302906" cy="12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ja-JP" sz="1050" b="1" kern="0" dirty="0"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ＭＳ Ｐゴシック" panose="020B0600070205080204" pitchFamily="50" charset="-128"/>
                  <a:cs typeface="ＭＳ Ｐゴシック" panose="020B0600070205080204" pitchFamily="50" charset="-128"/>
                </a:rPr>
                <a:t>小児科</a:t>
              </a:r>
              <a:endParaRPr lang="ja-JP" sz="1050" b="1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endParaRPr>
            </a:p>
          </p:txBody>
        </p:sp>
        <p:sp>
          <p:nvSpPr>
            <p:cNvPr id="345" name="Rectangle 21"/>
            <p:cNvSpPr>
              <a:spLocks noChangeArrowheads="1"/>
            </p:cNvSpPr>
            <p:nvPr/>
          </p:nvSpPr>
          <p:spPr bwMode="auto">
            <a:xfrm>
              <a:off x="369374" y="448310"/>
              <a:ext cx="13398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ja-JP" sz="1050" kern="0" dirty="0"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ＭＳ Ｐゴシック" panose="020B0600070205080204" pitchFamily="50" charset="-128"/>
                  <a:cs typeface="ＭＳ Ｐゴシック" panose="020B0600070205080204" pitchFamily="50" charset="-128"/>
                </a:rPr>
                <a:t>後</a:t>
              </a:r>
              <a:endParaRPr lang="ja-JP" sz="105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endParaRPr>
            </a:p>
          </p:txBody>
        </p:sp>
        <p:sp>
          <p:nvSpPr>
            <p:cNvPr id="346" name="Rectangle 22"/>
            <p:cNvSpPr>
              <a:spLocks noChangeArrowheads="1"/>
            </p:cNvSpPr>
            <p:nvPr/>
          </p:nvSpPr>
          <p:spPr bwMode="auto">
            <a:xfrm>
              <a:off x="369374" y="619760"/>
              <a:ext cx="13398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ja-JP" sz="1050" kern="0" dirty="0"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ＭＳ Ｐゴシック" panose="020B0600070205080204" pitchFamily="50" charset="-128"/>
                  <a:cs typeface="ＭＳ Ｐゴシック" panose="020B0600070205080204" pitchFamily="50" charset="-128"/>
                </a:rPr>
                <a:t>期</a:t>
              </a:r>
              <a:endParaRPr lang="ja-JP" sz="105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endParaRPr>
            </a:p>
          </p:txBody>
        </p:sp>
        <p:sp>
          <p:nvSpPr>
            <p:cNvPr id="347" name="Rectangle 23"/>
            <p:cNvSpPr>
              <a:spLocks noChangeArrowheads="1"/>
            </p:cNvSpPr>
            <p:nvPr/>
          </p:nvSpPr>
          <p:spPr bwMode="auto">
            <a:xfrm>
              <a:off x="369374" y="781685"/>
              <a:ext cx="13398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ja-JP" sz="1050" kern="0" dirty="0"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ＭＳ Ｐゴシック" panose="020B0600070205080204" pitchFamily="50" charset="-128"/>
                  <a:cs typeface="ＭＳ Ｐゴシック" panose="020B0600070205080204" pitchFamily="50" charset="-128"/>
                </a:rPr>
                <a:t>研</a:t>
              </a:r>
              <a:endParaRPr lang="ja-JP" sz="105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endParaRPr>
            </a:p>
          </p:txBody>
        </p:sp>
        <p:sp>
          <p:nvSpPr>
            <p:cNvPr id="348" name="Rectangle 24"/>
            <p:cNvSpPr>
              <a:spLocks noChangeArrowheads="1"/>
            </p:cNvSpPr>
            <p:nvPr/>
          </p:nvSpPr>
          <p:spPr bwMode="auto">
            <a:xfrm>
              <a:off x="369374" y="953135"/>
              <a:ext cx="13398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ja-JP" sz="1050" kern="0" dirty="0"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ＭＳ Ｐゴシック" panose="020B0600070205080204" pitchFamily="50" charset="-128"/>
                  <a:cs typeface="ＭＳ Ｐゴシック" panose="020B0600070205080204" pitchFamily="50" charset="-128"/>
                </a:rPr>
                <a:t>修</a:t>
              </a:r>
              <a:endParaRPr lang="ja-JP" sz="105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endParaRPr>
            </a:p>
          </p:txBody>
        </p:sp>
        <p:sp>
          <p:nvSpPr>
            <p:cNvPr id="349" name="Rectangle 25"/>
            <p:cNvSpPr>
              <a:spLocks noChangeArrowheads="1"/>
            </p:cNvSpPr>
            <p:nvPr/>
          </p:nvSpPr>
          <p:spPr bwMode="auto">
            <a:xfrm>
              <a:off x="223635" y="544951"/>
              <a:ext cx="133350" cy="12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1050" kern="0" dirty="0">
                  <a:solidFill>
                    <a:srgbClr val="000000"/>
                  </a:solidFill>
                  <a:effectLst/>
                  <a:latin typeface="ＭＳ Ｐゴシック" panose="020B0600070205080204" pitchFamily="50" charset="-128"/>
                  <a:ea typeface="游明朝" panose="02020400000000000000" pitchFamily="18" charset="-128"/>
                  <a:cs typeface="ＭＳ Ｐゴシック" panose="020B0600070205080204" pitchFamily="50" charset="-128"/>
                </a:rPr>
                <a:t>1</a:t>
              </a:r>
              <a:endParaRPr lang="ja-JP" sz="105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endParaRPr>
            </a:p>
          </p:txBody>
        </p:sp>
        <p:sp>
          <p:nvSpPr>
            <p:cNvPr id="350" name="Rectangle 26"/>
            <p:cNvSpPr>
              <a:spLocks noChangeArrowheads="1"/>
            </p:cNvSpPr>
            <p:nvPr/>
          </p:nvSpPr>
          <p:spPr bwMode="auto">
            <a:xfrm>
              <a:off x="197924" y="705485"/>
              <a:ext cx="13398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ja-JP" sz="1050" kern="0" dirty="0"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ＭＳ Ｐゴシック" panose="020B0600070205080204" pitchFamily="50" charset="-128"/>
                  <a:cs typeface="ＭＳ Ｐゴシック" panose="020B0600070205080204" pitchFamily="50" charset="-128"/>
                </a:rPr>
                <a:t>年</a:t>
              </a:r>
              <a:endParaRPr lang="ja-JP" sz="105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endParaRPr>
            </a:p>
          </p:txBody>
        </p:sp>
        <p:sp>
          <p:nvSpPr>
            <p:cNvPr id="351" name="Rectangle 27"/>
            <p:cNvSpPr>
              <a:spLocks noChangeArrowheads="1"/>
            </p:cNvSpPr>
            <p:nvPr/>
          </p:nvSpPr>
          <p:spPr bwMode="auto">
            <a:xfrm>
              <a:off x="197924" y="867410"/>
              <a:ext cx="13398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ja-JP" sz="1050" kern="0" dirty="0"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ＭＳ Ｐゴシック" panose="020B0600070205080204" pitchFamily="50" charset="-128"/>
                  <a:cs typeface="ＭＳ Ｐゴシック" panose="020B0600070205080204" pitchFamily="50" charset="-128"/>
                </a:rPr>
                <a:t>目</a:t>
              </a:r>
              <a:endParaRPr lang="ja-JP" sz="105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endParaRPr>
            </a:p>
          </p:txBody>
        </p:sp>
        <p:sp>
          <p:nvSpPr>
            <p:cNvPr id="352" name="Rectangle 28"/>
            <p:cNvSpPr>
              <a:spLocks noChangeArrowheads="1"/>
            </p:cNvSpPr>
            <p:nvPr/>
          </p:nvSpPr>
          <p:spPr bwMode="auto">
            <a:xfrm>
              <a:off x="1602175" y="529276"/>
              <a:ext cx="663507" cy="12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1050" b="1" kern="0" dirty="0">
                  <a:solidFill>
                    <a:srgbClr val="000000"/>
                  </a:solidFill>
                  <a:effectLst/>
                  <a:latin typeface="ＭＳ Ｐゴシック" panose="020B0600070205080204" pitchFamily="50" charset="-128"/>
                  <a:ea typeface="游明朝" panose="02020400000000000000" pitchFamily="18" charset="-128"/>
                  <a:cs typeface="ＭＳ Ｐゴシック" panose="020B0600070205080204" pitchFamily="50" charset="-128"/>
                </a:rPr>
                <a:t>JCHO</a:t>
              </a:r>
              <a:r>
                <a:rPr lang="ja-JP" sz="1050" b="1" kern="0" dirty="0"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ＭＳ Ｐゴシック" panose="020B0600070205080204" pitchFamily="50" charset="-128"/>
                  <a:cs typeface="ＭＳ Ｐゴシック" panose="020B0600070205080204" pitchFamily="50" charset="-128"/>
                </a:rPr>
                <a:t>滋賀病院</a:t>
              </a:r>
              <a:endParaRPr lang="ja-JP" sz="1050" b="1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endParaRPr>
            </a:p>
          </p:txBody>
        </p:sp>
        <p:sp>
          <p:nvSpPr>
            <p:cNvPr id="353" name="Rectangle 29"/>
            <p:cNvSpPr>
              <a:spLocks noChangeArrowheads="1"/>
            </p:cNvSpPr>
            <p:nvPr/>
          </p:nvSpPr>
          <p:spPr bwMode="auto">
            <a:xfrm>
              <a:off x="369374" y="1210945"/>
              <a:ext cx="13398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ja-JP" sz="1050" kern="0"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ＭＳ Ｐゴシック" panose="020B0600070205080204" pitchFamily="50" charset="-128"/>
                  <a:cs typeface="ＭＳ Ｐゴシック" panose="020B0600070205080204" pitchFamily="50" charset="-128"/>
                </a:rPr>
                <a:t>後</a:t>
              </a:r>
              <a:endParaRPr lang="ja-JP" sz="1050" kern="10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endParaRPr>
            </a:p>
          </p:txBody>
        </p:sp>
        <p:sp>
          <p:nvSpPr>
            <p:cNvPr id="354" name="Rectangle 30"/>
            <p:cNvSpPr>
              <a:spLocks noChangeArrowheads="1"/>
            </p:cNvSpPr>
            <p:nvPr/>
          </p:nvSpPr>
          <p:spPr bwMode="auto">
            <a:xfrm>
              <a:off x="369374" y="1382395"/>
              <a:ext cx="13398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ja-JP" sz="1050" kern="0"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ＭＳ Ｐゴシック" panose="020B0600070205080204" pitchFamily="50" charset="-128"/>
                  <a:cs typeface="ＭＳ Ｐゴシック" panose="020B0600070205080204" pitchFamily="50" charset="-128"/>
                </a:rPr>
                <a:t>期</a:t>
              </a:r>
              <a:endParaRPr lang="ja-JP" sz="1050" kern="10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endParaRPr>
            </a:p>
          </p:txBody>
        </p:sp>
        <p:sp>
          <p:nvSpPr>
            <p:cNvPr id="355" name="Rectangle 31"/>
            <p:cNvSpPr>
              <a:spLocks noChangeArrowheads="1"/>
            </p:cNvSpPr>
            <p:nvPr/>
          </p:nvSpPr>
          <p:spPr bwMode="auto">
            <a:xfrm>
              <a:off x="369374" y="1544320"/>
              <a:ext cx="13398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ja-JP" sz="1050" kern="0" dirty="0"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ＭＳ Ｐゴシック" panose="020B0600070205080204" pitchFamily="50" charset="-128"/>
                  <a:cs typeface="ＭＳ Ｐゴシック" panose="020B0600070205080204" pitchFamily="50" charset="-128"/>
                </a:rPr>
                <a:t>研</a:t>
              </a:r>
              <a:endParaRPr lang="ja-JP" sz="105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endParaRPr>
            </a:p>
          </p:txBody>
        </p:sp>
        <p:sp>
          <p:nvSpPr>
            <p:cNvPr id="356" name="Rectangle 32"/>
            <p:cNvSpPr>
              <a:spLocks noChangeArrowheads="1"/>
            </p:cNvSpPr>
            <p:nvPr/>
          </p:nvSpPr>
          <p:spPr bwMode="auto">
            <a:xfrm>
              <a:off x="369374" y="1715770"/>
              <a:ext cx="13398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ja-JP" sz="1050" kern="0"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ＭＳ Ｐゴシック" panose="020B0600070205080204" pitchFamily="50" charset="-128"/>
                  <a:cs typeface="ＭＳ Ｐゴシック" panose="020B0600070205080204" pitchFamily="50" charset="-128"/>
                </a:rPr>
                <a:t>修</a:t>
              </a:r>
              <a:endParaRPr lang="ja-JP" sz="1050" kern="10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endParaRPr>
            </a:p>
          </p:txBody>
        </p:sp>
        <p:sp>
          <p:nvSpPr>
            <p:cNvPr id="357" name="Rectangle 33"/>
            <p:cNvSpPr>
              <a:spLocks noChangeArrowheads="1"/>
            </p:cNvSpPr>
            <p:nvPr/>
          </p:nvSpPr>
          <p:spPr bwMode="auto">
            <a:xfrm>
              <a:off x="225130" y="1311181"/>
              <a:ext cx="6731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1050" kern="0" dirty="0">
                  <a:solidFill>
                    <a:srgbClr val="000000"/>
                  </a:solidFill>
                  <a:effectLst/>
                  <a:latin typeface="ＭＳ Ｐゴシック" panose="020B0600070205080204" pitchFamily="50" charset="-128"/>
                  <a:ea typeface="游明朝" panose="02020400000000000000" pitchFamily="18" charset="-128"/>
                  <a:cs typeface="ＭＳ Ｐゴシック" panose="020B0600070205080204" pitchFamily="50" charset="-128"/>
                </a:rPr>
                <a:t>2</a:t>
              </a:r>
              <a:endParaRPr lang="ja-JP" sz="105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endParaRPr>
            </a:p>
          </p:txBody>
        </p:sp>
        <p:sp>
          <p:nvSpPr>
            <p:cNvPr id="358" name="Rectangle 34"/>
            <p:cNvSpPr>
              <a:spLocks noChangeArrowheads="1"/>
            </p:cNvSpPr>
            <p:nvPr/>
          </p:nvSpPr>
          <p:spPr bwMode="auto">
            <a:xfrm>
              <a:off x="197924" y="1468120"/>
              <a:ext cx="13398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ja-JP" sz="1050" kern="0"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ＭＳ Ｐゴシック" panose="020B0600070205080204" pitchFamily="50" charset="-128"/>
                  <a:cs typeface="ＭＳ Ｐゴシック" panose="020B0600070205080204" pitchFamily="50" charset="-128"/>
                </a:rPr>
                <a:t>年</a:t>
              </a:r>
              <a:endParaRPr lang="ja-JP" sz="1050" kern="10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endParaRPr>
            </a:p>
          </p:txBody>
        </p:sp>
        <p:sp>
          <p:nvSpPr>
            <p:cNvPr id="359" name="Rectangle 35"/>
            <p:cNvSpPr>
              <a:spLocks noChangeArrowheads="1"/>
            </p:cNvSpPr>
            <p:nvPr/>
          </p:nvSpPr>
          <p:spPr bwMode="auto">
            <a:xfrm>
              <a:off x="197924" y="1630045"/>
              <a:ext cx="13398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ja-JP" sz="1050" kern="0"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ＭＳ Ｐゴシック" panose="020B0600070205080204" pitchFamily="50" charset="-128"/>
                  <a:cs typeface="ＭＳ Ｐゴシック" panose="020B0600070205080204" pitchFamily="50" charset="-128"/>
                </a:rPr>
                <a:t>目</a:t>
              </a:r>
              <a:endParaRPr lang="ja-JP" sz="1050" kern="10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endParaRPr>
            </a:p>
          </p:txBody>
        </p:sp>
        <p:sp>
          <p:nvSpPr>
            <p:cNvPr id="360" name="Rectangle 36"/>
            <p:cNvSpPr>
              <a:spLocks noChangeArrowheads="1"/>
            </p:cNvSpPr>
            <p:nvPr/>
          </p:nvSpPr>
          <p:spPr bwMode="auto">
            <a:xfrm>
              <a:off x="1225655" y="1277620"/>
              <a:ext cx="1009684" cy="12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ja-JP" sz="1050" b="1" kern="0" dirty="0"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ＭＳ Ｐゴシック" panose="020B0600070205080204" pitchFamily="50" charset="-128"/>
                  <a:cs typeface="ＭＳ Ｐゴシック" panose="020B0600070205080204" pitchFamily="50" charset="-128"/>
                </a:rPr>
                <a:t>滋賀医科</a:t>
              </a:r>
              <a:r>
                <a:rPr lang="ja-JP" sz="1050" b="1" kern="0" dirty="0" smtClean="0"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ＭＳ Ｐゴシック" panose="020B0600070205080204" pitchFamily="50" charset="-128"/>
                  <a:cs typeface="ＭＳ Ｐゴシック" panose="020B0600070205080204" pitchFamily="50" charset="-128"/>
                </a:rPr>
                <a:t>大学</a:t>
              </a:r>
              <a:r>
                <a:rPr lang="ja-JP" altLang="en-US" sz="1050" b="1" dirty="0" smtClean="0">
                  <a:solidFill>
                    <a:srgbClr val="000000"/>
                  </a:solidFill>
                  <a:latin typeface="游明朝" panose="02020400000000000000" pitchFamily="18" charset="-128"/>
                  <a:ea typeface="ＭＳ Ｐゴシック" panose="020B0600070205080204" pitchFamily="50" charset="-128"/>
                  <a:cs typeface="ＭＳ Ｐゴシック" panose="020B0600070205080204" pitchFamily="50" charset="-128"/>
                </a:rPr>
                <a:t>附</a:t>
              </a:r>
              <a:r>
                <a:rPr lang="ja-JP" sz="1050" b="1" kern="0" dirty="0" smtClean="0"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ＭＳ Ｐゴシック" panose="020B0600070205080204" pitchFamily="50" charset="-128"/>
                  <a:cs typeface="ＭＳ Ｐゴシック" panose="020B0600070205080204" pitchFamily="50" charset="-128"/>
                </a:rPr>
                <a:t>属</a:t>
              </a:r>
              <a:r>
                <a:rPr lang="ja-JP" sz="1050" b="1" kern="0" dirty="0"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ＭＳ Ｐゴシック" panose="020B0600070205080204" pitchFamily="50" charset="-128"/>
                  <a:cs typeface="ＭＳ Ｐゴシック" panose="020B0600070205080204" pitchFamily="50" charset="-128"/>
                </a:rPr>
                <a:t>病院</a:t>
              </a:r>
              <a:endParaRPr lang="ja-JP" sz="1050" b="1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endParaRPr>
            </a:p>
          </p:txBody>
        </p:sp>
        <p:sp>
          <p:nvSpPr>
            <p:cNvPr id="361" name="Rectangle 37"/>
            <p:cNvSpPr>
              <a:spLocks noChangeArrowheads="1"/>
            </p:cNvSpPr>
            <p:nvPr/>
          </p:nvSpPr>
          <p:spPr bwMode="auto">
            <a:xfrm>
              <a:off x="369374" y="1973580"/>
              <a:ext cx="13398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ja-JP" sz="1050" kern="0"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ＭＳ Ｐゴシック" panose="020B0600070205080204" pitchFamily="50" charset="-128"/>
                  <a:cs typeface="ＭＳ Ｐゴシック" panose="020B0600070205080204" pitchFamily="50" charset="-128"/>
                </a:rPr>
                <a:t>後</a:t>
              </a:r>
              <a:endParaRPr lang="ja-JP" sz="1050" kern="10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endParaRPr>
            </a:p>
          </p:txBody>
        </p:sp>
        <p:sp>
          <p:nvSpPr>
            <p:cNvPr id="362" name="Rectangle 38"/>
            <p:cNvSpPr>
              <a:spLocks noChangeArrowheads="1"/>
            </p:cNvSpPr>
            <p:nvPr/>
          </p:nvSpPr>
          <p:spPr bwMode="auto">
            <a:xfrm>
              <a:off x="369374" y="2145030"/>
              <a:ext cx="13398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ja-JP" sz="1050" kern="0"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ＭＳ Ｐゴシック" panose="020B0600070205080204" pitchFamily="50" charset="-128"/>
                  <a:cs typeface="ＭＳ Ｐゴシック" panose="020B0600070205080204" pitchFamily="50" charset="-128"/>
                </a:rPr>
                <a:t>期</a:t>
              </a:r>
              <a:endParaRPr lang="ja-JP" sz="1050" kern="10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endParaRPr>
            </a:p>
          </p:txBody>
        </p:sp>
        <p:sp>
          <p:nvSpPr>
            <p:cNvPr id="363" name="Rectangle 39"/>
            <p:cNvSpPr>
              <a:spLocks noChangeArrowheads="1"/>
            </p:cNvSpPr>
            <p:nvPr/>
          </p:nvSpPr>
          <p:spPr bwMode="auto">
            <a:xfrm>
              <a:off x="369374" y="2306955"/>
              <a:ext cx="13398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ja-JP" sz="1050" kern="0"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ＭＳ Ｐゴシック" panose="020B0600070205080204" pitchFamily="50" charset="-128"/>
                  <a:cs typeface="ＭＳ Ｐゴシック" panose="020B0600070205080204" pitchFamily="50" charset="-128"/>
                </a:rPr>
                <a:t>研</a:t>
              </a:r>
              <a:endParaRPr lang="ja-JP" sz="1050" kern="10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endParaRPr>
            </a:p>
          </p:txBody>
        </p:sp>
        <p:sp>
          <p:nvSpPr>
            <p:cNvPr id="364" name="Rectangle 40"/>
            <p:cNvSpPr>
              <a:spLocks noChangeArrowheads="1"/>
            </p:cNvSpPr>
            <p:nvPr/>
          </p:nvSpPr>
          <p:spPr bwMode="auto">
            <a:xfrm>
              <a:off x="369374" y="2478405"/>
              <a:ext cx="13398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ja-JP" sz="1050" kern="0"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ＭＳ Ｐゴシック" panose="020B0600070205080204" pitchFamily="50" charset="-128"/>
                  <a:cs typeface="ＭＳ Ｐゴシック" panose="020B0600070205080204" pitchFamily="50" charset="-128"/>
                </a:rPr>
                <a:t>修</a:t>
              </a:r>
              <a:endParaRPr lang="ja-JP" sz="1050" kern="10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endParaRPr>
            </a:p>
          </p:txBody>
        </p:sp>
        <p:sp>
          <p:nvSpPr>
            <p:cNvPr id="365" name="Rectangle 41"/>
            <p:cNvSpPr>
              <a:spLocks noChangeArrowheads="1"/>
            </p:cNvSpPr>
            <p:nvPr/>
          </p:nvSpPr>
          <p:spPr bwMode="auto">
            <a:xfrm>
              <a:off x="220823" y="2078354"/>
              <a:ext cx="6731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1050" kern="0">
                  <a:solidFill>
                    <a:srgbClr val="000000"/>
                  </a:solidFill>
                  <a:effectLst/>
                  <a:latin typeface="ＭＳ Ｐゴシック" panose="020B0600070205080204" pitchFamily="50" charset="-128"/>
                  <a:ea typeface="游明朝" panose="02020400000000000000" pitchFamily="18" charset="-128"/>
                  <a:cs typeface="ＭＳ Ｐゴシック" panose="020B0600070205080204" pitchFamily="50" charset="-128"/>
                </a:rPr>
                <a:t>3</a:t>
              </a:r>
              <a:endParaRPr lang="ja-JP" sz="1050" kern="10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endParaRPr>
            </a:p>
          </p:txBody>
        </p:sp>
        <p:sp>
          <p:nvSpPr>
            <p:cNvPr id="366" name="Rectangle 42"/>
            <p:cNvSpPr>
              <a:spLocks noChangeArrowheads="1"/>
            </p:cNvSpPr>
            <p:nvPr/>
          </p:nvSpPr>
          <p:spPr bwMode="auto">
            <a:xfrm>
              <a:off x="197924" y="2230755"/>
              <a:ext cx="13398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ja-JP" sz="1050" kern="0"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ＭＳ Ｐゴシック" panose="020B0600070205080204" pitchFamily="50" charset="-128"/>
                  <a:cs typeface="ＭＳ Ｐゴシック" panose="020B0600070205080204" pitchFamily="50" charset="-128"/>
                </a:rPr>
                <a:t>年</a:t>
              </a:r>
              <a:endParaRPr lang="ja-JP" sz="1050" kern="10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endParaRPr>
            </a:p>
          </p:txBody>
        </p:sp>
        <p:sp>
          <p:nvSpPr>
            <p:cNvPr id="367" name="Rectangle 43"/>
            <p:cNvSpPr>
              <a:spLocks noChangeArrowheads="1"/>
            </p:cNvSpPr>
            <p:nvPr/>
          </p:nvSpPr>
          <p:spPr bwMode="auto">
            <a:xfrm>
              <a:off x="197924" y="2392680"/>
              <a:ext cx="13398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ja-JP" sz="1050" kern="0"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ＭＳ Ｐゴシック" panose="020B0600070205080204" pitchFamily="50" charset="-128"/>
                  <a:cs typeface="ＭＳ Ｐゴシック" panose="020B0600070205080204" pitchFamily="50" charset="-128"/>
                </a:rPr>
                <a:t>目</a:t>
              </a:r>
              <a:endParaRPr lang="ja-JP" sz="1050" kern="10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endParaRPr>
            </a:p>
          </p:txBody>
        </p:sp>
        <p:sp>
          <p:nvSpPr>
            <p:cNvPr id="368" name="Rectangle 44"/>
            <p:cNvSpPr>
              <a:spLocks noChangeArrowheads="1"/>
            </p:cNvSpPr>
            <p:nvPr/>
          </p:nvSpPr>
          <p:spPr bwMode="auto">
            <a:xfrm>
              <a:off x="3391368" y="1283902"/>
              <a:ext cx="1030119" cy="12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ja-JP" sz="1050" b="1" kern="0" dirty="0"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ＭＳ Ｐゴシック" panose="020B0600070205080204" pitchFamily="50" charset="-128"/>
                  <a:cs typeface="ＭＳ Ｐゴシック" panose="020B0600070205080204" pitchFamily="50" charset="-128"/>
                </a:rPr>
                <a:t>弓削メディカルクリニック</a:t>
              </a:r>
              <a:endParaRPr lang="ja-JP" sz="1050" b="1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endParaRPr>
            </a:p>
          </p:txBody>
        </p:sp>
        <p:sp>
          <p:nvSpPr>
            <p:cNvPr id="369" name="Rectangle 45"/>
            <p:cNvSpPr>
              <a:spLocks noChangeArrowheads="1"/>
            </p:cNvSpPr>
            <p:nvPr/>
          </p:nvSpPr>
          <p:spPr bwMode="auto">
            <a:xfrm>
              <a:off x="1503980" y="2040255"/>
              <a:ext cx="605810" cy="12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ja-JP" sz="1050" b="1" kern="0" dirty="0"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ＭＳ Ｐゴシック" panose="020B0600070205080204" pitchFamily="50" charset="-128"/>
                  <a:cs typeface="ＭＳ Ｐゴシック" panose="020B0600070205080204" pitchFamily="50" charset="-128"/>
                </a:rPr>
                <a:t>浅井東診療所</a:t>
              </a:r>
              <a:endParaRPr lang="ja-JP" sz="1050" b="1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endParaRPr>
            </a:p>
          </p:txBody>
        </p:sp>
        <p:sp>
          <p:nvSpPr>
            <p:cNvPr id="370" name="Rectangle 46"/>
            <p:cNvSpPr>
              <a:spLocks noChangeArrowheads="1"/>
            </p:cNvSpPr>
            <p:nvPr/>
          </p:nvSpPr>
          <p:spPr bwMode="auto">
            <a:xfrm>
              <a:off x="1407317" y="2411346"/>
              <a:ext cx="906312" cy="12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ja-JP" sz="1050" b="1" kern="0" dirty="0"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ＭＳ Ｐゴシック" panose="020B0600070205080204" pitchFamily="50" charset="-128"/>
                  <a:cs typeface="ＭＳ Ｐゴシック" panose="020B0600070205080204" pitchFamily="50" charset="-128"/>
                </a:rPr>
                <a:t>総合診療専門研修Ⅰ</a:t>
              </a:r>
              <a:endParaRPr lang="ja-JP" sz="1050" b="1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endParaRPr>
            </a:p>
          </p:txBody>
        </p:sp>
        <p:sp>
          <p:nvSpPr>
            <p:cNvPr id="371" name="Rectangle 47"/>
            <p:cNvSpPr>
              <a:spLocks noChangeArrowheads="1"/>
            </p:cNvSpPr>
            <p:nvPr/>
          </p:nvSpPr>
          <p:spPr bwMode="auto">
            <a:xfrm>
              <a:off x="3464295" y="2392921"/>
              <a:ext cx="906312" cy="12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ja-JP" sz="1050" b="1" kern="0" dirty="0"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ＭＳ Ｐゴシック" panose="020B0600070205080204" pitchFamily="50" charset="-128"/>
                  <a:cs typeface="ＭＳ Ｐゴシック" panose="020B0600070205080204" pitchFamily="50" charset="-128"/>
                </a:rPr>
                <a:t>総合診療専門研修Ⅱ</a:t>
              </a:r>
              <a:endParaRPr lang="ja-JP" sz="1050" b="1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endParaRPr>
            </a:p>
          </p:txBody>
        </p:sp>
        <p:sp>
          <p:nvSpPr>
            <p:cNvPr id="372" name="Rectangle 50"/>
            <p:cNvSpPr>
              <a:spLocks noChangeArrowheads="1"/>
            </p:cNvSpPr>
            <p:nvPr/>
          </p:nvSpPr>
          <p:spPr bwMode="auto">
            <a:xfrm>
              <a:off x="3521433" y="2050092"/>
              <a:ext cx="663507" cy="12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1050" b="1" kern="0" dirty="0">
                  <a:solidFill>
                    <a:srgbClr val="000000"/>
                  </a:solidFill>
                  <a:effectLst/>
                  <a:latin typeface="ＭＳ Ｐゴシック" panose="020B0600070205080204" pitchFamily="50" charset="-128"/>
                  <a:ea typeface="游明朝" panose="02020400000000000000" pitchFamily="18" charset="-128"/>
                  <a:cs typeface="ＭＳ Ｐゴシック" panose="020B0600070205080204" pitchFamily="50" charset="-128"/>
                </a:rPr>
                <a:t>JCHO</a:t>
              </a:r>
              <a:r>
                <a:rPr lang="ja-JP" sz="1050" b="1" kern="0" dirty="0"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ＭＳ Ｐゴシック" panose="020B0600070205080204" pitchFamily="50" charset="-128"/>
                  <a:cs typeface="ＭＳ Ｐゴシック" panose="020B0600070205080204" pitchFamily="50" charset="-128"/>
                </a:rPr>
                <a:t>滋賀病院</a:t>
              </a:r>
              <a:endParaRPr lang="ja-JP" sz="1050" b="1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endParaRPr>
            </a:p>
          </p:txBody>
        </p:sp>
        <p:sp>
          <p:nvSpPr>
            <p:cNvPr id="373" name="Rectangle 51"/>
            <p:cNvSpPr>
              <a:spLocks noChangeArrowheads="1"/>
            </p:cNvSpPr>
            <p:nvPr/>
          </p:nvSpPr>
          <p:spPr bwMode="auto">
            <a:xfrm>
              <a:off x="3472195" y="1646915"/>
              <a:ext cx="906312" cy="12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ja-JP" sz="1050" b="1" kern="0" dirty="0"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ＭＳ Ｐゴシック" panose="020B0600070205080204" pitchFamily="50" charset="-128"/>
                  <a:cs typeface="ＭＳ Ｐゴシック" panose="020B0600070205080204" pitchFamily="50" charset="-128"/>
                </a:rPr>
                <a:t>総合診療専門研修Ⅰ</a:t>
              </a:r>
              <a:endParaRPr lang="ja-JP" sz="1050" b="1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endParaRPr>
            </a:p>
          </p:txBody>
        </p:sp>
        <p:sp>
          <p:nvSpPr>
            <p:cNvPr id="374" name="Rectangle 54"/>
            <p:cNvSpPr>
              <a:spLocks noChangeArrowheads="1"/>
            </p:cNvSpPr>
            <p:nvPr/>
          </p:nvSpPr>
          <p:spPr bwMode="auto">
            <a:xfrm>
              <a:off x="369374" y="3069590"/>
              <a:ext cx="11493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1050" kern="100"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Times New Roman" panose="02020603050405020304" pitchFamily="18" charset="0"/>
                </a:rPr>
                <a:t> </a:t>
              </a:r>
              <a:endParaRPr lang="ja-JP" sz="1050" kern="10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endParaRPr>
            </a:p>
          </p:txBody>
        </p:sp>
        <p:cxnSp>
          <p:nvCxnSpPr>
            <p:cNvPr id="375" name="Line 59"/>
            <p:cNvCxnSpPr>
              <a:cxnSpLocks noChangeShapeType="1"/>
            </p:cNvCxnSpPr>
            <p:nvPr/>
          </p:nvCxnSpPr>
          <p:spPr bwMode="auto">
            <a:xfrm flipV="1">
              <a:off x="35999" y="9525"/>
              <a:ext cx="635" cy="635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76" name="Rectangle 60"/>
            <p:cNvSpPr>
              <a:spLocks noChangeArrowheads="1"/>
            </p:cNvSpPr>
            <p:nvPr/>
          </p:nvSpPr>
          <p:spPr bwMode="auto">
            <a:xfrm>
              <a:off x="35999" y="0"/>
              <a:ext cx="9525" cy="9525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ja-JP" altLang="en-US"/>
            </a:p>
          </p:txBody>
        </p:sp>
        <p:cxnSp>
          <p:nvCxnSpPr>
            <p:cNvPr id="377" name="Line 61"/>
            <p:cNvCxnSpPr>
              <a:cxnSpLocks noChangeShapeType="1"/>
            </p:cNvCxnSpPr>
            <p:nvPr/>
          </p:nvCxnSpPr>
          <p:spPr bwMode="auto">
            <a:xfrm flipV="1">
              <a:off x="673539" y="9525"/>
              <a:ext cx="635" cy="635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78" name="Rectangle 62"/>
            <p:cNvSpPr>
              <a:spLocks noChangeArrowheads="1"/>
            </p:cNvSpPr>
            <p:nvPr/>
          </p:nvSpPr>
          <p:spPr bwMode="auto">
            <a:xfrm>
              <a:off x="673539" y="0"/>
              <a:ext cx="9525" cy="9525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ja-JP" altLang="en-US"/>
            </a:p>
          </p:txBody>
        </p:sp>
        <p:cxnSp>
          <p:nvCxnSpPr>
            <p:cNvPr id="379" name="Line 63"/>
            <p:cNvCxnSpPr>
              <a:cxnSpLocks noChangeShapeType="1"/>
            </p:cNvCxnSpPr>
            <p:nvPr/>
          </p:nvCxnSpPr>
          <p:spPr bwMode="auto">
            <a:xfrm flipV="1">
              <a:off x="1025964" y="9525"/>
              <a:ext cx="635" cy="635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80" name="Rectangle 64"/>
            <p:cNvSpPr>
              <a:spLocks noChangeArrowheads="1"/>
            </p:cNvSpPr>
            <p:nvPr/>
          </p:nvSpPr>
          <p:spPr bwMode="auto">
            <a:xfrm>
              <a:off x="1025964" y="0"/>
              <a:ext cx="9525" cy="9525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ja-JP" altLang="en-US"/>
            </a:p>
          </p:txBody>
        </p:sp>
        <p:cxnSp>
          <p:nvCxnSpPr>
            <p:cNvPr id="381" name="Line 65"/>
            <p:cNvCxnSpPr>
              <a:cxnSpLocks noChangeShapeType="1"/>
            </p:cNvCxnSpPr>
            <p:nvPr/>
          </p:nvCxnSpPr>
          <p:spPr bwMode="auto">
            <a:xfrm flipV="1">
              <a:off x="1378389" y="9525"/>
              <a:ext cx="635" cy="635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82" name="Rectangle 66"/>
            <p:cNvSpPr>
              <a:spLocks noChangeArrowheads="1"/>
            </p:cNvSpPr>
            <p:nvPr/>
          </p:nvSpPr>
          <p:spPr bwMode="auto">
            <a:xfrm>
              <a:off x="1378389" y="0"/>
              <a:ext cx="9525" cy="9525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ja-JP" altLang="en-US"/>
            </a:p>
          </p:txBody>
        </p:sp>
        <p:cxnSp>
          <p:nvCxnSpPr>
            <p:cNvPr id="383" name="Line 67"/>
            <p:cNvCxnSpPr>
              <a:cxnSpLocks noChangeShapeType="1"/>
            </p:cNvCxnSpPr>
            <p:nvPr/>
          </p:nvCxnSpPr>
          <p:spPr bwMode="auto">
            <a:xfrm flipV="1">
              <a:off x="1730179" y="9525"/>
              <a:ext cx="635" cy="635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84" name="Rectangle 68"/>
            <p:cNvSpPr>
              <a:spLocks noChangeArrowheads="1"/>
            </p:cNvSpPr>
            <p:nvPr/>
          </p:nvSpPr>
          <p:spPr bwMode="auto">
            <a:xfrm>
              <a:off x="1730179" y="0"/>
              <a:ext cx="9525" cy="9525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ja-JP" altLang="en-US"/>
            </a:p>
          </p:txBody>
        </p:sp>
        <p:cxnSp>
          <p:nvCxnSpPr>
            <p:cNvPr id="385" name="Line 69"/>
            <p:cNvCxnSpPr>
              <a:cxnSpLocks noChangeShapeType="1"/>
            </p:cNvCxnSpPr>
            <p:nvPr/>
          </p:nvCxnSpPr>
          <p:spPr bwMode="auto">
            <a:xfrm flipV="1">
              <a:off x="2082604" y="9525"/>
              <a:ext cx="635" cy="635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86" name="Rectangle 70"/>
            <p:cNvSpPr>
              <a:spLocks noChangeArrowheads="1"/>
            </p:cNvSpPr>
            <p:nvPr/>
          </p:nvSpPr>
          <p:spPr bwMode="auto">
            <a:xfrm>
              <a:off x="2082604" y="0"/>
              <a:ext cx="9525" cy="9525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ja-JP" altLang="en-US"/>
            </a:p>
          </p:txBody>
        </p:sp>
        <p:cxnSp>
          <p:nvCxnSpPr>
            <p:cNvPr id="387" name="Line 71"/>
            <p:cNvCxnSpPr>
              <a:cxnSpLocks noChangeShapeType="1"/>
            </p:cNvCxnSpPr>
            <p:nvPr/>
          </p:nvCxnSpPr>
          <p:spPr bwMode="auto">
            <a:xfrm flipV="1">
              <a:off x="2435029" y="9525"/>
              <a:ext cx="635" cy="635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88" name="Rectangle 72"/>
            <p:cNvSpPr>
              <a:spLocks noChangeArrowheads="1"/>
            </p:cNvSpPr>
            <p:nvPr/>
          </p:nvSpPr>
          <p:spPr bwMode="auto">
            <a:xfrm>
              <a:off x="2435029" y="0"/>
              <a:ext cx="9525" cy="9525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ja-JP" altLang="en-US"/>
            </a:p>
          </p:txBody>
        </p:sp>
        <p:cxnSp>
          <p:nvCxnSpPr>
            <p:cNvPr id="389" name="Line 73"/>
            <p:cNvCxnSpPr>
              <a:cxnSpLocks noChangeShapeType="1"/>
            </p:cNvCxnSpPr>
            <p:nvPr/>
          </p:nvCxnSpPr>
          <p:spPr bwMode="auto">
            <a:xfrm flipV="1">
              <a:off x="2786819" y="9525"/>
              <a:ext cx="635" cy="635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90" name="Rectangle 74"/>
            <p:cNvSpPr>
              <a:spLocks noChangeArrowheads="1"/>
            </p:cNvSpPr>
            <p:nvPr/>
          </p:nvSpPr>
          <p:spPr bwMode="auto">
            <a:xfrm>
              <a:off x="2786819" y="0"/>
              <a:ext cx="9525" cy="9525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ja-JP" altLang="en-US"/>
            </a:p>
          </p:txBody>
        </p:sp>
        <p:cxnSp>
          <p:nvCxnSpPr>
            <p:cNvPr id="391" name="Line 75"/>
            <p:cNvCxnSpPr>
              <a:cxnSpLocks noChangeShapeType="1"/>
            </p:cNvCxnSpPr>
            <p:nvPr/>
          </p:nvCxnSpPr>
          <p:spPr bwMode="auto">
            <a:xfrm flipV="1">
              <a:off x="3139244" y="9525"/>
              <a:ext cx="635" cy="635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92" name="Rectangle 76"/>
            <p:cNvSpPr>
              <a:spLocks noChangeArrowheads="1"/>
            </p:cNvSpPr>
            <p:nvPr/>
          </p:nvSpPr>
          <p:spPr bwMode="auto">
            <a:xfrm>
              <a:off x="3139244" y="0"/>
              <a:ext cx="9525" cy="9525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ja-JP" altLang="en-US"/>
            </a:p>
          </p:txBody>
        </p:sp>
        <p:cxnSp>
          <p:nvCxnSpPr>
            <p:cNvPr id="393" name="Line 77"/>
            <p:cNvCxnSpPr>
              <a:cxnSpLocks noChangeShapeType="1"/>
            </p:cNvCxnSpPr>
            <p:nvPr/>
          </p:nvCxnSpPr>
          <p:spPr bwMode="auto">
            <a:xfrm flipV="1">
              <a:off x="3491034" y="9525"/>
              <a:ext cx="635" cy="635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94" name="Rectangle 78"/>
            <p:cNvSpPr>
              <a:spLocks noChangeArrowheads="1"/>
            </p:cNvSpPr>
            <p:nvPr/>
          </p:nvSpPr>
          <p:spPr bwMode="auto">
            <a:xfrm>
              <a:off x="3491034" y="0"/>
              <a:ext cx="9525" cy="9525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ja-JP" altLang="en-US"/>
            </a:p>
          </p:txBody>
        </p:sp>
        <p:cxnSp>
          <p:nvCxnSpPr>
            <p:cNvPr id="395" name="Line 79"/>
            <p:cNvCxnSpPr>
              <a:cxnSpLocks noChangeShapeType="1"/>
            </p:cNvCxnSpPr>
            <p:nvPr/>
          </p:nvCxnSpPr>
          <p:spPr bwMode="auto">
            <a:xfrm flipV="1">
              <a:off x="3843459" y="9525"/>
              <a:ext cx="635" cy="635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96" name="Rectangle 80"/>
            <p:cNvSpPr>
              <a:spLocks noChangeArrowheads="1"/>
            </p:cNvSpPr>
            <p:nvPr/>
          </p:nvSpPr>
          <p:spPr bwMode="auto">
            <a:xfrm>
              <a:off x="3843459" y="0"/>
              <a:ext cx="9525" cy="9525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ja-JP" altLang="en-US"/>
            </a:p>
          </p:txBody>
        </p:sp>
        <p:cxnSp>
          <p:nvCxnSpPr>
            <p:cNvPr id="397" name="Line 81"/>
            <p:cNvCxnSpPr>
              <a:cxnSpLocks noChangeShapeType="1"/>
            </p:cNvCxnSpPr>
            <p:nvPr/>
          </p:nvCxnSpPr>
          <p:spPr bwMode="auto">
            <a:xfrm flipV="1">
              <a:off x="4195884" y="9525"/>
              <a:ext cx="635" cy="635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98" name="Rectangle 82"/>
            <p:cNvSpPr>
              <a:spLocks noChangeArrowheads="1"/>
            </p:cNvSpPr>
            <p:nvPr/>
          </p:nvSpPr>
          <p:spPr bwMode="auto">
            <a:xfrm>
              <a:off x="4195884" y="0"/>
              <a:ext cx="9525" cy="9525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ja-JP" altLang="en-US"/>
            </a:p>
          </p:txBody>
        </p:sp>
        <p:cxnSp>
          <p:nvCxnSpPr>
            <p:cNvPr id="399" name="Line 83"/>
            <p:cNvCxnSpPr>
              <a:cxnSpLocks noChangeShapeType="1"/>
            </p:cNvCxnSpPr>
            <p:nvPr/>
          </p:nvCxnSpPr>
          <p:spPr bwMode="auto">
            <a:xfrm flipV="1">
              <a:off x="4547674" y="9525"/>
              <a:ext cx="635" cy="635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00" name="Rectangle 84"/>
            <p:cNvSpPr>
              <a:spLocks noChangeArrowheads="1"/>
            </p:cNvSpPr>
            <p:nvPr/>
          </p:nvSpPr>
          <p:spPr bwMode="auto">
            <a:xfrm>
              <a:off x="4547674" y="0"/>
              <a:ext cx="9525" cy="9525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ja-JP" altLang="en-US"/>
            </a:p>
          </p:txBody>
        </p:sp>
        <p:sp>
          <p:nvSpPr>
            <p:cNvPr id="401" name="Rectangle 85"/>
            <p:cNvSpPr>
              <a:spLocks noChangeArrowheads="1"/>
            </p:cNvSpPr>
            <p:nvPr/>
          </p:nvSpPr>
          <p:spPr bwMode="auto">
            <a:xfrm>
              <a:off x="45524" y="0"/>
              <a:ext cx="4864100" cy="190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ja-JP" altLang="en-US"/>
            </a:p>
          </p:txBody>
        </p:sp>
        <p:cxnSp>
          <p:nvCxnSpPr>
            <p:cNvPr id="402" name="Line 86"/>
            <p:cNvCxnSpPr>
              <a:cxnSpLocks noChangeShapeType="1"/>
            </p:cNvCxnSpPr>
            <p:nvPr/>
          </p:nvCxnSpPr>
          <p:spPr bwMode="auto">
            <a:xfrm flipV="1">
              <a:off x="4900099" y="9525"/>
              <a:ext cx="635" cy="635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03" name="Rectangle 87"/>
            <p:cNvSpPr>
              <a:spLocks noChangeArrowheads="1"/>
            </p:cNvSpPr>
            <p:nvPr/>
          </p:nvSpPr>
          <p:spPr bwMode="auto">
            <a:xfrm>
              <a:off x="4900099" y="0"/>
              <a:ext cx="9525" cy="9525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ja-JP" altLang="en-US"/>
            </a:p>
          </p:txBody>
        </p:sp>
        <p:sp>
          <p:nvSpPr>
            <p:cNvPr id="404" name="Rectangle 88"/>
            <p:cNvSpPr>
              <a:spLocks noChangeArrowheads="1"/>
            </p:cNvSpPr>
            <p:nvPr/>
          </p:nvSpPr>
          <p:spPr bwMode="auto">
            <a:xfrm>
              <a:off x="45524" y="381635"/>
              <a:ext cx="4864100" cy="190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ja-JP" altLang="en-US"/>
            </a:p>
          </p:txBody>
        </p:sp>
        <p:cxnSp>
          <p:nvCxnSpPr>
            <p:cNvPr id="405" name="Line 89"/>
            <p:cNvCxnSpPr>
              <a:cxnSpLocks noChangeShapeType="1"/>
            </p:cNvCxnSpPr>
            <p:nvPr/>
          </p:nvCxnSpPr>
          <p:spPr bwMode="auto">
            <a:xfrm>
              <a:off x="683064" y="772160"/>
              <a:ext cx="420751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06" name="Rectangle 90"/>
            <p:cNvSpPr>
              <a:spLocks noChangeArrowheads="1"/>
            </p:cNvSpPr>
            <p:nvPr/>
          </p:nvSpPr>
          <p:spPr bwMode="auto">
            <a:xfrm>
              <a:off x="683064" y="772160"/>
              <a:ext cx="4207510" cy="95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ja-JP" altLang="en-US"/>
            </a:p>
          </p:txBody>
        </p:sp>
        <p:sp>
          <p:nvSpPr>
            <p:cNvPr id="407" name="Rectangle 91"/>
            <p:cNvSpPr>
              <a:spLocks noChangeArrowheads="1"/>
            </p:cNvSpPr>
            <p:nvPr/>
          </p:nvSpPr>
          <p:spPr bwMode="auto">
            <a:xfrm>
              <a:off x="45524" y="1144270"/>
              <a:ext cx="4864100" cy="190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ja-JP" altLang="en-US"/>
            </a:p>
          </p:txBody>
        </p:sp>
        <p:sp>
          <p:nvSpPr>
            <p:cNvPr id="408" name="Rectangle 92"/>
            <p:cNvSpPr>
              <a:spLocks noChangeArrowheads="1"/>
            </p:cNvSpPr>
            <p:nvPr/>
          </p:nvSpPr>
          <p:spPr bwMode="auto">
            <a:xfrm>
              <a:off x="2777294" y="19050"/>
              <a:ext cx="19050" cy="38163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ja-JP" altLang="en-US"/>
            </a:p>
          </p:txBody>
        </p:sp>
        <p:cxnSp>
          <p:nvCxnSpPr>
            <p:cNvPr id="409" name="Line 93"/>
            <p:cNvCxnSpPr>
              <a:cxnSpLocks noChangeShapeType="1"/>
            </p:cNvCxnSpPr>
            <p:nvPr/>
          </p:nvCxnSpPr>
          <p:spPr bwMode="auto">
            <a:xfrm>
              <a:off x="683064" y="1534795"/>
              <a:ext cx="420751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10" name="Rectangle 94"/>
            <p:cNvSpPr>
              <a:spLocks noChangeArrowheads="1"/>
            </p:cNvSpPr>
            <p:nvPr/>
          </p:nvSpPr>
          <p:spPr bwMode="auto">
            <a:xfrm>
              <a:off x="683064" y="1534795"/>
              <a:ext cx="4207510" cy="95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ja-JP" altLang="en-US"/>
            </a:p>
          </p:txBody>
        </p:sp>
        <p:cxnSp>
          <p:nvCxnSpPr>
            <p:cNvPr id="411" name="Line 95"/>
            <p:cNvCxnSpPr>
              <a:cxnSpLocks noChangeShapeType="1"/>
            </p:cNvCxnSpPr>
            <p:nvPr/>
          </p:nvCxnSpPr>
          <p:spPr bwMode="auto">
            <a:xfrm>
              <a:off x="2786819" y="1163320"/>
              <a:ext cx="0" cy="74358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12" name="Rectangle 96"/>
            <p:cNvSpPr>
              <a:spLocks noChangeArrowheads="1"/>
            </p:cNvSpPr>
            <p:nvPr/>
          </p:nvSpPr>
          <p:spPr bwMode="auto">
            <a:xfrm>
              <a:off x="1720019" y="1544320"/>
              <a:ext cx="9525" cy="36258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ja-JP" altLang="en-US"/>
            </a:p>
          </p:txBody>
        </p:sp>
        <p:sp>
          <p:nvSpPr>
            <p:cNvPr id="413" name="Rectangle 97"/>
            <p:cNvSpPr>
              <a:spLocks noChangeArrowheads="1"/>
            </p:cNvSpPr>
            <p:nvPr/>
          </p:nvSpPr>
          <p:spPr bwMode="auto">
            <a:xfrm>
              <a:off x="45524" y="1906905"/>
              <a:ext cx="4864100" cy="190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ja-JP" altLang="en-US"/>
            </a:p>
          </p:txBody>
        </p:sp>
        <p:cxnSp>
          <p:nvCxnSpPr>
            <p:cNvPr id="414" name="Line 98"/>
            <p:cNvCxnSpPr>
              <a:cxnSpLocks noChangeShapeType="1"/>
            </p:cNvCxnSpPr>
            <p:nvPr/>
          </p:nvCxnSpPr>
          <p:spPr bwMode="auto">
            <a:xfrm>
              <a:off x="683064" y="2297430"/>
              <a:ext cx="209423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15" name="Rectangle 99"/>
            <p:cNvSpPr>
              <a:spLocks noChangeArrowheads="1"/>
            </p:cNvSpPr>
            <p:nvPr/>
          </p:nvSpPr>
          <p:spPr bwMode="auto">
            <a:xfrm>
              <a:off x="683064" y="2297430"/>
              <a:ext cx="2094230" cy="95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ja-JP" altLang="en-US"/>
            </a:p>
          </p:txBody>
        </p:sp>
        <p:cxnSp>
          <p:nvCxnSpPr>
            <p:cNvPr id="416" name="Line 100"/>
            <p:cNvCxnSpPr>
              <a:cxnSpLocks noChangeShapeType="1"/>
            </p:cNvCxnSpPr>
            <p:nvPr/>
          </p:nvCxnSpPr>
          <p:spPr bwMode="auto">
            <a:xfrm>
              <a:off x="2796344" y="2297430"/>
              <a:ext cx="209423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17" name="Rectangle 101"/>
            <p:cNvSpPr>
              <a:spLocks noChangeArrowheads="1"/>
            </p:cNvSpPr>
            <p:nvPr/>
          </p:nvSpPr>
          <p:spPr bwMode="auto">
            <a:xfrm>
              <a:off x="2796344" y="2297430"/>
              <a:ext cx="2094230" cy="95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ja-JP" altLang="en-US"/>
            </a:p>
          </p:txBody>
        </p:sp>
        <p:sp>
          <p:nvSpPr>
            <p:cNvPr id="418" name="Rectangle 102"/>
            <p:cNvSpPr>
              <a:spLocks noChangeArrowheads="1"/>
            </p:cNvSpPr>
            <p:nvPr/>
          </p:nvSpPr>
          <p:spPr bwMode="auto">
            <a:xfrm>
              <a:off x="45524" y="2669540"/>
              <a:ext cx="4864100" cy="190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ja-JP" altLang="en-US"/>
            </a:p>
          </p:txBody>
        </p:sp>
        <p:sp>
          <p:nvSpPr>
            <p:cNvPr id="419" name="Rectangle 103"/>
            <p:cNvSpPr>
              <a:spLocks noChangeArrowheads="1"/>
            </p:cNvSpPr>
            <p:nvPr/>
          </p:nvSpPr>
          <p:spPr bwMode="auto">
            <a:xfrm>
              <a:off x="4890574" y="19050"/>
              <a:ext cx="19050" cy="266954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ja-JP" altLang="en-US"/>
            </a:p>
          </p:txBody>
        </p:sp>
        <p:sp>
          <p:nvSpPr>
            <p:cNvPr id="420" name="Rectangle 110"/>
            <p:cNvSpPr>
              <a:spLocks noChangeArrowheads="1"/>
            </p:cNvSpPr>
            <p:nvPr/>
          </p:nvSpPr>
          <p:spPr bwMode="auto">
            <a:xfrm>
              <a:off x="1016439" y="19050"/>
              <a:ext cx="19050" cy="38163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ja-JP" altLang="en-US"/>
            </a:p>
          </p:txBody>
        </p:sp>
        <p:sp>
          <p:nvSpPr>
            <p:cNvPr id="421" name="Rectangle 111"/>
            <p:cNvSpPr>
              <a:spLocks noChangeArrowheads="1"/>
            </p:cNvSpPr>
            <p:nvPr/>
          </p:nvSpPr>
          <p:spPr bwMode="auto">
            <a:xfrm>
              <a:off x="1368864" y="19050"/>
              <a:ext cx="19050" cy="38163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ja-JP" altLang="en-US"/>
            </a:p>
          </p:txBody>
        </p:sp>
        <p:sp>
          <p:nvSpPr>
            <p:cNvPr id="422" name="Rectangle 112"/>
            <p:cNvSpPr>
              <a:spLocks noChangeArrowheads="1"/>
            </p:cNvSpPr>
            <p:nvPr/>
          </p:nvSpPr>
          <p:spPr bwMode="auto">
            <a:xfrm>
              <a:off x="1720654" y="19050"/>
              <a:ext cx="19050" cy="38163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ja-JP" altLang="en-US"/>
            </a:p>
          </p:txBody>
        </p:sp>
        <p:sp>
          <p:nvSpPr>
            <p:cNvPr id="423" name="Rectangle 113"/>
            <p:cNvSpPr>
              <a:spLocks noChangeArrowheads="1"/>
            </p:cNvSpPr>
            <p:nvPr/>
          </p:nvSpPr>
          <p:spPr bwMode="auto">
            <a:xfrm>
              <a:off x="2073079" y="19050"/>
              <a:ext cx="19050" cy="38163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ja-JP" altLang="en-US"/>
            </a:p>
          </p:txBody>
        </p:sp>
        <p:sp>
          <p:nvSpPr>
            <p:cNvPr id="424" name="Rectangle 114"/>
            <p:cNvSpPr>
              <a:spLocks noChangeArrowheads="1"/>
            </p:cNvSpPr>
            <p:nvPr/>
          </p:nvSpPr>
          <p:spPr bwMode="auto">
            <a:xfrm>
              <a:off x="2425504" y="19050"/>
              <a:ext cx="19050" cy="38163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ja-JP" altLang="en-US"/>
            </a:p>
          </p:txBody>
        </p:sp>
        <p:sp>
          <p:nvSpPr>
            <p:cNvPr id="425" name="Rectangle 115"/>
            <p:cNvSpPr>
              <a:spLocks noChangeArrowheads="1"/>
            </p:cNvSpPr>
            <p:nvPr/>
          </p:nvSpPr>
          <p:spPr bwMode="auto">
            <a:xfrm>
              <a:off x="2777294" y="1163320"/>
              <a:ext cx="19050" cy="152527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ja-JP" altLang="en-US"/>
            </a:p>
          </p:txBody>
        </p:sp>
        <p:sp>
          <p:nvSpPr>
            <p:cNvPr id="427" name="Rectangle 117"/>
            <p:cNvSpPr>
              <a:spLocks noChangeArrowheads="1"/>
            </p:cNvSpPr>
            <p:nvPr/>
          </p:nvSpPr>
          <p:spPr bwMode="auto">
            <a:xfrm>
              <a:off x="3481509" y="19050"/>
              <a:ext cx="19050" cy="38163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ja-JP" altLang="en-US"/>
            </a:p>
          </p:txBody>
        </p:sp>
        <p:sp>
          <p:nvSpPr>
            <p:cNvPr id="428" name="Rectangle 118"/>
            <p:cNvSpPr>
              <a:spLocks noChangeArrowheads="1"/>
            </p:cNvSpPr>
            <p:nvPr/>
          </p:nvSpPr>
          <p:spPr bwMode="auto">
            <a:xfrm>
              <a:off x="3833934" y="19050"/>
              <a:ext cx="19050" cy="38163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ja-JP" altLang="en-US"/>
            </a:p>
          </p:txBody>
        </p:sp>
        <p:sp>
          <p:nvSpPr>
            <p:cNvPr id="429" name="Rectangle 119"/>
            <p:cNvSpPr>
              <a:spLocks noChangeArrowheads="1"/>
            </p:cNvSpPr>
            <p:nvPr/>
          </p:nvSpPr>
          <p:spPr bwMode="auto">
            <a:xfrm>
              <a:off x="4186359" y="19050"/>
              <a:ext cx="19050" cy="38163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ja-JP" altLang="en-US"/>
            </a:p>
          </p:txBody>
        </p:sp>
        <p:sp>
          <p:nvSpPr>
            <p:cNvPr id="430" name="Rectangle 120"/>
            <p:cNvSpPr>
              <a:spLocks noChangeArrowheads="1"/>
            </p:cNvSpPr>
            <p:nvPr/>
          </p:nvSpPr>
          <p:spPr bwMode="auto">
            <a:xfrm>
              <a:off x="4538149" y="19050"/>
              <a:ext cx="19050" cy="38163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ja-JP" altLang="en-US"/>
            </a:p>
          </p:txBody>
        </p:sp>
        <p:sp>
          <p:nvSpPr>
            <p:cNvPr id="431" name="Rectangle 121"/>
            <p:cNvSpPr>
              <a:spLocks noChangeArrowheads="1"/>
            </p:cNvSpPr>
            <p:nvPr/>
          </p:nvSpPr>
          <p:spPr bwMode="auto">
            <a:xfrm>
              <a:off x="45524" y="2670175"/>
              <a:ext cx="4864100" cy="190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ja-JP" altLang="en-US"/>
            </a:p>
          </p:txBody>
        </p:sp>
        <p:sp>
          <p:nvSpPr>
            <p:cNvPr id="432" name="Rectangle 123"/>
            <p:cNvSpPr>
              <a:spLocks noChangeArrowheads="1"/>
            </p:cNvSpPr>
            <p:nvPr/>
          </p:nvSpPr>
          <p:spPr bwMode="auto">
            <a:xfrm flipV="1">
              <a:off x="4900099" y="2642871"/>
              <a:ext cx="18451" cy="4571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ja-JP" altLang="en-US"/>
            </a:p>
          </p:txBody>
        </p:sp>
        <p:cxnSp>
          <p:nvCxnSpPr>
            <p:cNvPr id="433" name="Line 124"/>
            <p:cNvCxnSpPr>
              <a:cxnSpLocks noChangeShapeType="1"/>
            </p:cNvCxnSpPr>
            <p:nvPr/>
          </p:nvCxnSpPr>
          <p:spPr bwMode="auto">
            <a:xfrm>
              <a:off x="35999" y="3451225"/>
              <a:ext cx="635" cy="635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34" name="Rectangle 125"/>
            <p:cNvSpPr>
              <a:spLocks noChangeArrowheads="1"/>
            </p:cNvSpPr>
            <p:nvPr/>
          </p:nvSpPr>
          <p:spPr bwMode="auto">
            <a:xfrm>
              <a:off x="35999" y="3451225"/>
              <a:ext cx="9525" cy="9525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ja-JP" altLang="en-US"/>
            </a:p>
          </p:txBody>
        </p:sp>
        <p:cxnSp>
          <p:nvCxnSpPr>
            <p:cNvPr id="435" name="Line 126"/>
            <p:cNvCxnSpPr>
              <a:cxnSpLocks noChangeShapeType="1"/>
            </p:cNvCxnSpPr>
            <p:nvPr/>
          </p:nvCxnSpPr>
          <p:spPr bwMode="auto">
            <a:xfrm>
              <a:off x="673539" y="3451225"/>
              <a:ext cx="635" cy="635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36" name="Rectangle 127"/>
            <p:cNvSpPr>
              <a:spLocks noChangeArrowheads="1"/>
            </p:cNvSpPr>
            <p:nvPr/>
          </p:nvSpPr>
          <p:spPr bwMode="auto">
            <a:xfrm>
              <a:off x="673539" y="3451225"/>
              <a:ext cx="9525" cy="9525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ja-JP" altLang="en-US"/>
            </a:p>
          </p:txBody>
        </p:sp>
        <p:cxnSp>
          <p:nvCxnSpPr>
            <p:cNvPr id="437" name="Line 128"/>
            <p:cNvCxnSpPr>
              <a:cxnSpLocks noChangeShapeType="1"/>
            </p:cNvCxnSpPr>
            <p:nvPr/>
          </p:nvCxnSpPr>
          <p:spPr bwMode="auto">
            <a:xfrm>
              <a:off x="1025964" y="3451225"/>
              <a:ext cx="635" cy="635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38" name="Rectangle 129"/>
            <p:cNvSpPr>
              <a:spLocks noChangeArrowheads="1"/>
            </p:cNvSpPr>
            <p:nvPr/>
          </p:nvSpPr>
          <p:spPr bwMode="auto">
            <a:xfrm>
              <a:off x="1025964" y="3451225"/>
              <a:ext cx="9525" cy="9525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ja-JP" altLang="en-US"/>
            </a:p>
          </p:txBody>
        </p:sp>
        <p:cxnSp>
          <p:nvCxnSpPr>
            <p:cNvPr id="439" name="Line 130"/>
            <p:cNvCxnSpPr>
              <a:cxnSpLocks noChangeShapeType="1"/>
            </p:cNvCxnSpPr>
            <p:nvPr/>
          </p:nvCxnSpPr>
          <p:spPr bwMode="auto">
            <a:xfrm>
              <a:off x="1378389" y="3451225"/>
              <a:ext cx="635" cy="635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40" name="Rectangle 131"/>
            <p:cNvSpPr>
              <a:spLocks noChangeArrowheads="1"/>
            </p:cNvSpPr>
            <p:nvPr/>
          </p:nvSpPr>
          <p:spPr bwMode="auto">
            <a:xfrm>
              <a:off x="1378389" y="3451225"/>
              <a:ext cx="9525" cy="9525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ja-JP" altLang="en-US"/>
            </a:p>
          </p:txBody>
        </p:sp>
        <p:cxnSp>
          <p:nvCxnSpPr>
            <p:cNvPr id="441" name="Line 132"/>
            <p:cNvCxnSpPr>
              <a:cxnSpLocks noChangeShapeType="1"/>
            </p:cNvCxnSpPr>
            <p:nvPr/>
          </p:nvCxnSpPr>
          <p:spPr bwMode="auto">
            <a:xfrm>
              <a:off x="1730179" y="3451225"/>
              <a:ext cx="635" cy="635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42" name="Rectangle 133"/>
            <p:cNvSpPr>
              <a:spLocks noChangeArrowheads="1"/>
            </p:cNvSpPr>
            <p:nvPr/>
          </p:nvSpPr>
          <p:spPr bwMode="auto">
            <a:xfrm>
              <a:off x="1730179" y="3451225"/>
              <a:ext cx="9525" cy="9525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ja-JP" altLang="en-US"/>
            </a:p>
          </p:txBody>
        </p:sp>
        <p:cxnSp>
          <p:nvCxnSpPr>
            <p:cNvPr id="443" name="Line 134"/>
            <p:cNvCxnSpPr>
              <a:cxnSpLocks noChangeShapeType="1"/>
            </p:cNvCxnSpPr>
            <p:nvPr/>
          </p:nvCxnSpPr>
          <p:spPr bwMode="auto">
            <a:xfrm>
              <a:off x="2082604" y="3451225"/>
              <a:ext cx="635" cy="635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44" name="Rectangle 135"/>
            <p:cNvSpPr>
              <a:spLocks noChangeArrowheads="1"/>
            </p:cNvSpPr>
            <p:nvPr/>
          </p:nvSpPr>
          <p:spPr bwMode="auto">
            <a:xfrm>
              <a:off x="2082604" y="3451225"/>
              <a:ext cx="9525" cy="9525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ja-JP" altLang="en-US"/>
            </a:p>
          </p:txBody>
        </p:sp>
        <p:cxnSp>
          <p:nvCxnSpPr>
            <p:cNvPr id="445" name="Line 136"/>
            <p:cNvCxnSpPr>
              <a:cxnSpLocks noChangeShapeType="1"/>
            </p:cNvCxnSpPr>
            <p:nvPr/>
          </p:nvCxnSpPr>
          <p:spPr bwMode="auto">
            <a:xfrm>
              <a:off x="2435029" y="3451225"/>
              <a:ext cx="635" cy="635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46" name="Rectangle 137"/>
            <p:cNvSpPr>
              <a:spLocks noChangeArrowheads="1"/>
            </p:cNvSpPr>
            <p:nvPr/>
          </p:nvSpPr>
          <p:spPr bwMode="auto">
            <a:xfrm>
              <a:off x="2435029" y="3451225"/>
              <a:ext cx="9525" cy="9525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ja-JP" altLang="en-US"/>
            </a:p>
          </p:txBody>
        </p:sp>
        <p:cxnSp>
          <p:nvCxnSpPr>
            <p:cNvPr id="447" name="Line 138"/>
            <p:cNvCxnSpPr>
              <a:cxnSpLocks noChangeShapeType="1"/>
            </p:cNvCxnSpPr>
            <p:nvPr/>
          </p:nvCxnSpPr>
          <p:spPr bwMode="auto">
            <a:xfrm>
              <a:off x="2786819" y="3451225"/>
              <a:ext cx="635" cy="635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48" name="Rectangle 139"/>
            <p:cNvSpPr>
              <a:spLocks noChangeArrowheads="1"/>
            </p:cNvSpPr>
            <p:nvPr/>
          </p:nvSpPr>
          <p:spPr bwMode="auto">
            <a:xfrm>
              <a:off x="2786819" y="3451225"/>
              <a:ext cx="9525" cy="9525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ja-JP" altLang="en-US"/>
            </a:p>
          </p:txBody>
        </p:sp>
        <p:cxnSp>
          <p:nvCxnSpPr>
            <p:cNvPr id="449" name="Line 140"/>
            <p:cNvCxnSpPr>
              <a:cxnSpLocks noChangeShapeType="1"/>
            </p:cNvCxnSpPr>
            <p:nvPr/>
          </p:nvCxnSpPr>
          <p:spPr bwMode="auto">
            <a:xfrm>
              <a:off x="3139244" y="3451225"/>
              <a:ext cx="635" cy="635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50" name="Rectangle 141"/>
            <p:cNvSpPr>
              <a:spLocks noChangeArrowheads="1"/>
            </p:cNvSpPr>
            <p:nvPr/>
          </p:nvSpPr>
          <p:spPr bwMode="auto">
            <a:xfrm>
              <a:off x="3139244" y="3451225"/>
              <a:ext cx="9525" cy="9525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ja-JP" altLang="en-US"/>
            </a:p>
          </p:txBody>
        </p:sp>
        <p:cxnSp>
          <p:nvCxnSpPr>
            <p:cNvPr id="451" name="Line 142"/>
            <p:cNvCxnSpPr>
              <a:cxnSpLocks noChangeShapeType="1"/>
            </p:cNvCxnSpPr>
            <p:nvPr/>
          </p:nvCxnSpPr>
          <p:spPr bwMode="auto">
            <a:xfrm>
              <a:off x="3491034" y="3451225"/>
              <a:ext cx="635" cy="635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52" name="Rectangle 143"/>
            <p:cNvSpPr>
              <a:spLocks noChangeArrowheads="1"/>
            </p:cNvSpPr>
            <p:nvPr/>
          </p:nvSpPr>
          <p:spPr bwMode="auto">
            <a:xfrm>
              <a:off x="3491034" y="3451225"/>
              <a:ext cx="9525" cy="9525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ja-JP" altLang="en-US"/>
            </a:p>
          </p:txBody>
        </p:sp>
        <p:cxnSp>
          <p:nvCxnSpPr>
            <p:cNvPr id="453" name="Line 144"/>
            <p:cNvCxnSpPr>
              <a:cxnSpLocks noChangeShapeType="1"/>
            </p:cNvCxnSpPr>
            <p:nvPr/>
          </p:nvCxnSpPr>
          <p:spPr bwMode="auto">
            <a:xfrm>
              <a:off x="3843459" y="3451225"/>
              <a:ext cx="635" cy="635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54" name="Rectangle 145"/>
            <p:cNvSpPr>
              <a:spLocks noChangeArrowheads="1"/>
            </p:cNvSpPr>
            <p:nvPr/>
          </p:nvSpPr>
          <p:spPr bwMode="auto">
            <a:xfrm>
              <a:off x="3843459" y="3451225"/>
              <a:ext cx="9525" cy="9525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ja-JP" altLang="en-US"/>
            </a:p>
          </p:txBody>
        </p:sp>
        <p:cxnSp>
          <p:nvCxnSpPr>
            <p:cNvPr id="455" name="Line 146"/>
            <p:cNvCxnSpPr>
              <a:cxnSpLocks noChangeShapeType="1"/>
            </p:cNvCxnSpPr>
            <p:nvPr/>
          </p:nvCxnSpPr>
          <p:spPr bwMode="auto">
            <a:xfrm>
              <a:off x="4195884" y="3451225"/>
              <a:ext cx="635" cy="635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56" name="Rectangle 147"/>
            <p:cNvSpPr>
              <a:spLocks noChangeArrowheads="1"/>
            </p:cNvSpPr>
            <p:nvPr/>
          </p:nvSpPr>
          <p:spPr bwMode="auto">
            <a:xfrm>
              <a:off x="4195884" y="3451225"/>
              <a:ext cx="9525" cy="9525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ja-JP" altLang="en-US"/>
            </a:p>
          </p:txBody>
        </p:sp>
        <p:cxnSp>
          <p:nvCxnSpPr>
            <p:cNvPr id="457" name="Line 148"/>
            <p:cNvCxnSpPr>
              <a:cxnSpLocks noChangeShapeType="1"/>
            </p:cNvCxnSpPr>
            <p:nvPr/>
          </p:nvCxnSpPr>
          <p:spPr bwMode="auto">
            <a:xfrm>
              <a:off x="4547674" y="3451225"/>
              <a:ext cx="635" cy="635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58" name="Rectangle 149"/>
            <p:cNvSpPr>
              <a:spLocks noChangeArrowheads="1"/>
            </p:cNvSpPr>
            <p:nvPr/>
          </p:nvSpPr>
          <p:spPr bwMode="auto">
            <a:xfrm>
              <a:off x="4547674" y="3451225"/>
              <a:ext cx="9525" cy="9525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ja-JP" altLang="en-US"/>
            </a:p>
          </p:txBody>
        </p:sp>
        <p:cxnSp>
          <p:nvCxnSpPr>
            <p:cNvPr id="459" name="Line 150"/>
            <p:cNvCxnSpPr>
              <a:cxnSpLocks noChangeShapeType="1"/>
            </p:cNvCxnSpPr>
            <p:nvPr/>
          </p:nvCxnSpPr>
          <p:spPr bwMode="auto">
            <a:xfrm>
              <a:off x="4900099" y="3451225"/>
              <a:ext cx="635" cy="635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60" name="Rectangle 151"/>
            <p:cNvSpPr>
              <a:spLocks noChangeArrowheads="1"/>
            </p:cNvSpPr>
            <p:nvPr/>
          </p:nvSpPr>
          <p:spPr bwMode="auto">
            <a:xfrm>
              <a:off x="4900099" y="3451225"/>
              <a:ext cx="9525" cy="9525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ja-JP" altLang="en-US"/>
            </a:p>
          </p:txBody>
        </p:sp>
        <p:cxnSp>
          <p:nvCxnSpPr>
            <p:cNvPr id="461" name="Line 152"/>
            <p:cNvCxnSpPr>
              <a:cxnSpLocks noChangeShapeType="1"/>
            </p:cNvCxnSpPr>
            <p:nvPr/>
          </p:nvCxnSpPr>
          <p:spPr bwMode="auto">
            <a:xfrm>
              <a:off x="4909624" y="9525"/>
              <a:ext cx="635" cy="635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62" name="Rectangle 153"/>
            <p:cNvSpPr>
              <a:spLocks noChangeArrowheads="1"/>
            </p:cNvSpPr>
            <p:nvPr/>
          </p:nvSpPr>
          <p:spPr bwMode="auto">
            <a:xfrm>
              <a:off x="4909624" y="9525"/>
              <a:ext cx="9525" cy="9525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ja-JP" altLang="en-US"/>
            </a:p>
          </p:txBody>
        </p:sp>
        <p:cxnSp>
          <p:nvCxnSpPr>
            <p:cNvPr id="463" name="Line 154"/>
            <p:cNvCxnSpPr>
              <a:cxnSpLocks noChangeShapeType="1"/>
            </p:cNvCxnSpPr>
            <p:nvPr/>
          </p:nvCxnSpPr>
          <p:spPr bwMode="auto">
            <a:xfrm>
              <a:off x="4909624" y="391160"/>
              <a:ext cx="635" cy="635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64" name="Rectangle 155"/>
            <p:cNvSpPr>
              <a:spLocks noChangeArrowheads="1"/>
            </p:cNvSpPr>
            <p:nvPr/>
          </p:nvSpPr>
          <p:spPr bwMode="auto">
            <a:xfrm>
              <a:off x="4909624" y="391160"/>
              <a:ext cx="9525" cy="9525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ja-JP" altLang="en-US"/>
            </a:p>
          </p:txBody>
        </p:sp>
        <p:cxnSp>
          <p:nvCxnSpPr>
            <p:cNvPr id="465" name="Line 156"/>
            <p:cNvCxnSpPr>
              <a:cxnSpLocks noChangeShapeType="1"/>
            </p:cNvCxnSpPr>
            <p:nvPr/>
          </p:nvCxnSpPr>
          <p:spPr bwMode="auto">
            <a:xfrm>
              <a:off x="4909624" y="772160"/>
              <a:ext cx="635" cy="635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66" name="Rectangle 157"/>
            <p:cNvSpPr>
              <a:spLocks noChangeArrowheads="1"/>
            </p:cNvSpPr>
            <p:nvPr/>
          </p:nvSpPr>
          <p:spPr bwMode="auto">
            <a:xfrm>
              <a:off x="4909624" y="772160"/>
              <a:ext cx="9525" cy="9525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ja-JP" altLang="en-US"/>
            </a:p>
          </p:txBody>
        </p:sp>
        <p:cxnSp>
          <p:nvCxnSpPr>
            <p:cNvPr id="467" name="Line 158"/>
            <p:cNvCxnSpPr>
              <a:cxnSpLocks noChangeShapeType="1"/>
            </p:cNvCxnSpPr>
            <p:nvPr/>
          </p:nvCxnSpPr>
          <p:spPr bwMode="auto">
            <a:xfrm>
              <a:off x="4909624" y="1153795"/>
              <a:ext cx="635" cy="635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68" name="Rectangle 159"/>
            <p:cNvSpPr>
              <a:spLocks noChangeArrowheads="1"/>
            </p:cNvSpPr>
            <p:nvPr/>
          </p:nvSpPr>
          <p:spPr bwMode="auto">
            <a:xfrm>
              <a:off x="4909624" y="1153795"/>
              <a:ext cx="9525" cy="9525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ja-JP" altLang="en-US"/>
            </a:p>
          </p:txBody>
        </p:sp>
        <p:cxnSp>
          <p:nvCxnSpPr>
            <p:cNvPr id="469" name="Line 160"/>
            <p:cNvCxnSpPr>
              <a:cxnSpLocks noChangeShapeType="1"/>
            </p:cNvCxnSpPr>
            <p:nvPr/>
          </p:nvCxnSpPr>
          <p:spPr bwMode="auto">
            <a:xfrm>
              <a:off x="4909624" y="1534795"/>
              <a:ext cx="635" cy="635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70" name="Rectangle 161"/>
            <p:cNvSpPr>
              <a:spLocks noChangeArrowheads="1"/>
            </p:cNvSpPr>
            <p:nvPr/>
          </p:nvSpPr>
          <p:spPr bwMode="auto">
            <a:xfrm>
              <a:off x="4909624" y="1534795"/>
              <a:ext cx="9525" cy="9525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ja-JP" altLang="en-US"/>
            </a:p>
          </p:txBody>
        </p:sp>
        <p:cxnSp>
          <p:nvCxnSpPr>
            <p:cNvPr id="471" name="Line 162"/>
            <p:cNvCxnSpPr>
              <a:cxnSpLocks noChangeShapeType="1"/>
            </p:cNvCxnSpPr>
            <p:nvPr/>
          </p:nvCxnSpPr>
          <p:spPr bwMode="auto">
            <a:xfrm>
              <a:off x="4909624" y="1916430"/>
              <a:ext cx="635" cy="635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72" name="Rectangle 163"/>
            <p:cNvSpPr>
              <a:spLocks noChangeArrowheads="1"/>
            </p:cNvSpPr>
            <p:nvPr/>
          </p:nvSpPr>
          <p:spPr bwMode="auto">
            <a:xfrm>
              <a:off x="4909624" y="1916430"/>
              <a:ext cx="9525" cy="9525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ja-JP" altLang="en-US"/>
            </a:p>
          </p:txBody>
        </p:sp>
        <p:cxnSp>
          <p:nvCxnSpPr>
            <p:cNvPr id="473" name="Line 164"/>
            <p:cNvCxnSpPr>
              <a:cxnSpLocks noChangeShapeType="1"/>
            </p:cNvCxnSpPr>
            <p:nvPr/>
          </p:nvCxnSpPr>
          <p:spPr bwMode="auto">
            <a:xfrm>
              <a:off x="4909624" y="2297430"/>
              <a:ext cx="635" cy="635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74" name="Rectangle 165"/>
            <p:cNvSpPr>
              <a:spLocks noChangeArrowheads="1"/>
            </p:cNvSpPr>
            <p:nvPr/>
          </p:nvSpPr>
          <p:spPr bwMode="auto">
            <a:xfrm>
              <a:off x="4909624" y="2297430"/>
              <a:ext cx="9525" cy="9525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ja-JP" altLang="en-US"/>
            </a:p>
          </p:txBody>
        </p:sp>
        <p:cxnSp>
          <p:nvCxnSpPr>
            <p:cNvPr id="475" name="Line 166"/>
            <p:cNvCxnSpPr>
              <a:cxnSpLocks noChangeShapeType="1"/>
            </p:cNvCxnSpPr>
            <p:nvPr/>
          </p:nvCxnSpPr>
          <p:spPr bwMode="auto">
            <a:xfrm>
              <a:off x="4909624" y="2679065"/>
              <a:ext cx="635" cy="635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76" name="Rectangle 167"/>
            <p:cNvSpPr>
              <a:spLocks noChangeArrowheads="1"/>
            </p:cNvSpPr>
            <p:nvPr/>
          </p:nvSpPr>
          <p:spPr bwMode="auto">
            <a:xfrm>
              <a:off x="4909624" y="2679065"/>
              <a:ext cx="9525" cy="9525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ja-JP" altLang="en-US"/>
            </a:p>
          </p:txBody>
        </p:sp>
        <p:cxnSp>
          <p:nvCxnSpPr>
            <p:cNvPr id="477" name="Line 168"/>
            <p:cNvCxnSpPr>
              <a:cxnSpLocks noChangeShapeType="1"/>
            </p:cNvCxnSpPr>
            <p:nvPr/>
          </p:nvCxnSpPr>
          <p:spPr bwMode="auto">
            <a:xfrm>
              <a:off x="4909624" y="3060065"/>
              <a:ext cx="635" cy="635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78" name="Rectangle 169"/>
            <p:cNvSpPr>
              <a:spLocks noChangeArrowheads="1"/>
            </p:cNvSpPr>
            <p:nvPr/>
          </p:nvSpPr>
          <p:spPr bwMode="auto">
            <a:xfrm>
              <a:off x="4909624" y="3060065"/>
              <a:ext cx="9525" cy="9525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ja-JP" altLang="en-US"/>
            </a:p>
          </p:txBody>
        </p:sp>
        <p:cxnSp>
          <p:nvCxnSpPr>
            <p:cNvPr id="479" name="Line 170"/>
            <p:cNvCxnSpPr>
              <a:cxnSpLocks noChangeShapeType="1"/>
            </p:cNvCxnSpPr>
            <p:nvPr/>
          </p:nvCxnSpPr>
          <p:spPr bwMode="auto">
            <a:xfrm>
              <a:off x="4909624" y="3441700"/>
              <a:ext cx="635" cy="635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80" name="Rectangle 171"/>
            <p:cNvSpPr>
              <a:spLocks noChangeArrowheads="1"/>
            </p:cNvSpPr>
            <p:nvPr/>
          </p:nvSpPr>
          <p:spPr bwMode="auto">
            <a:xfrm>
              <a:off x="4909624" y="3441700"/>
              <a:ext cx="9525" cy="9525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ja-JP" altLang="en-US"/>
            </a:p>
          </p:txBody>
        </p:sp>
        <p:sp>
          <p:nvSpPr>
            <p:cNvPr id="481" name="Rectangle 49"/>
            <p:cNvSpPr>
              <a:spLocks noChangeArrowheads="1"/>
            </p:cNvSpPr>
            <p:nvPr/>
          </p:nvSpPr>
          <p:spPr bwMode="auto">
            <a:xfrm>
              <a:off x="3540394" y="2524507"/>
              <a:ext cx="772889" cy="103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ja-JP" sz="900" b="1" kern="100" dirty="0"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その他の領域別研修</a:t>
              </a:r>
              <a:endParaRPr lang="ja-JP" sz="1050" b="1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endParaRPr>
            </a:p>
          </p:txBody>
        </p:sp>
        <p:sp>
          <p:nvSpPr>
            <p:cNvPr id="482" name="Rectangle 28"/>
            <p:cNvSpPr>
              <a:spLocks noChangeArrowheads="1"/>
            </p:cNvSpPr>
            <p:nvPr/>
          </p:nvSpPr>
          <p:spPr bwMode="auto">
            <a:xfrm>
              <a:off x="3477498" y="524510"/>
              <a:ext cx="403874" cy="12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ja-JP" sz="1050" b="1" kern="100" dirty="0"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野洲病院</a:t>
              </a:r>
              <a:endParaRPr lang="ja-JP" sz="1050" b="1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endParaRPr>
            </a:p>
          </p:txBody>
        </p:sp>
        <p:sp>
          <p:nvSpPr>
            <p:cNvPr id="486" name="Rectangle 18"/>
            <p:cNvSpPr>
              <a:spLocks noChangeArrowheads="1"/>
            </p:cNvSpPr>
            <p:nvPr/>
          </p:nvSpPr>
          <p:spPr bwMode="auto">
            <a:xfrm>
              <a:off x="3442620" y="840669"/>
              <a:ext cx="753582" cy="246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>
              <a:noAutofit/>
            </a:bodyPr>
            <a:lstStyle/>
            <a:p>
              <a:pPr algn="l">
                <a:spcAft>
                  <a:spcPts val="0"/>
                </a:spcAft>
              </a:pPr>
              <a:r>
                <a:rPr lang="ja-JP" sz="1050" b="1" kern="100" dirty="0" smtClean="0">
                  <a:effectLst/>
                  <a:latin typeface="游明朝" panose="02020400000000000000" pitchFamily="18" charset="-128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総合診療</a:t>
              </a:r>
              <a:r>
                <a:rPr lang="ja-JP" altLang="en-US" sz="1050" b="1" kern="100" dirty="0" smtClean="0">
                  <a:effectLst/>
                  <a:latin typeface="游明朝" panose="02020400000000000000" pitchFamily="18" charset="-128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　</a:t>
              </a:r>
              <a:r>
                <a:rPr lang="en-US" altLang="ja-JP" sz="1050" b="1" kern="100" dirty="0" smtClean="0">
                  <a:effectLst/>
                  <a:latin typeface="游明朝" panose="02020400000000000000" pitchFamily="18" charset="-128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/>
              </a:r>
              <a:br>
                <a:rPr lang="en-US" altLang="ja-JP" sz="1050" b="1" kern="100" dirty="0" smtClean="0">
                  <a:effectLst/>
                  <a:latin typeface="游明朝" panose="02020400000000000000" pitchFamily="18" charset="-128"/>
                  <a:ea typeface="ＭＳ Ｐゴシック" panose="020B0600070205080204" pitchFamily="50" charset="-128"/>
                  <a:cs typeface="Times New Roman" panose="02020603050405020304" pitchFamily="18" charset="0"/>
                </a:rPr>
              </a:br>
              <a:r>
                <a:rPr lang="ja-JP" altLang="en-US" sz="1050" b="1" kern="100" dirty="0" smtClean="0">
                  <a:effectLst/>
                  <a:latin typeface="游明朝" panose="02020400000000000000" pitchFamily="18" charset="-128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専門研修</a:t>
              </a:r>
              <a:r>
                <a:rPr lang="en-US" altLang="ja-JP" sz="1050" b="1" kern="100" dirty="0" smtClean="0">
                  <a:effectLst/>
                  <a:latin typeface="游明朝" panose="02020400000000000000" pitchFamily="18" charset="-128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Ⅰ</a:t>
              </a:r>
              <a:endParaRPr lang="ja-JP" sz="1050" b="1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endParaRPr>
            </a:p>
          </p:txBody>
        </p:sp>
        <p:sp>
          <p:nvSpPr>
            <p:cNvPr id="487" name="Rectangle 28"/>
            <p:cNvSpPr>
              <a:spLocks noChangeArrowheads="1"/>
            </p:cNvSpPr>
            <p:nvPr/>
          </p:nvSpPr>
          <p:spPr bwMode="auto">
            <a:xfrm>
              <a:off x="4378507" y="514244"/>
              <a:ext cx="403874" cy="12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ja-JP" sz="1050" b="1" kern="100" dirty="0"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滋賀医大</a:t>
              </a:r>
              <a:endParaRPr lang="ja-JP" sz="1050" b="1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endParaRPr>
            </a:p>
          </p:txBody>
        </p:sp>
      </p:grpSp>
      <p:cxnSp>
        <p:nvCxnSpPr>
          <p:cNvPr id="492" name="直線コネクタ 491"/>
          <p:cNvCxnSpPr/>
          <p:nvPr/>
        </p:nvCxnSpPr>
        <p:spPr>
          <a:xfrm flipH="1">
            <a:off x="5791200" y="2210756"/>
            <a:ext cx="2540" cy="9897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5" name="直線コネクタ 494"/>
          <p:cNvCxnSpPr>
            <a:stCxn id="429" idx="2"/>
          </p:cNvCxnSpPr>
          <p:nvPr/>
        </p:nvCxnSpPr>
        <p:spPr>
          <a:xfrm flipH="1">
            <a:off x="7222644" y="2210756"/>
            <a:ext cx="1409" cy="9897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7" name="直線コネクタ 496"/>
          <p:cNvCxnSpPr/>
          <p:nvPr/>
        </p:nvCxnSpPr>
        <p:spPr>
          <a:xfrm>
            <a:off x="5791200" y="1676400"/>
            <a:ext cx="0" cy="53435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9" name="直線コネクタ 498"/>
          <p:cNvCxnSpPr/>
          <p:nvPr/>
        </p:nvCxnSpPr>
        <p:spPr>
          <a:xfrm>
            <a:off x="2504871" y="1695454"/>
            <a:ext cx="21757" cy="355376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1" name="直線コネクタ 500"/>
          <p:cNvCxnSpPr>
            <a:endCxn id="431" idx="1"/>
          </p:cNvCxnSpPr>
          <p:nvPr/>
        </p:nvCxnSpPr>
        <p:spPr>
          <a:xfrm flipH="1">
            <a:off x="1689103" y="1701805"/>
            <a:ext cx="2247" cy="354826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3" name="テキスト ボックス 502"/>
          <p:cNvSpPr txBox="1"/>
          <p:nvPr/>
        </p:nvSpPr>
        <p:spPr>
          <a:xfrm>
            <a:off x="7177172" y="2827572"/>
            <a:ext cx="7479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 smtClean="0"/>
              <a:t>精神科</a:t>
            </a:r>
            <a:endParaRPr kumimoji="1" lang="ja-JP" altLang="en-US" sz="1000" b="1" dirty="0"/>
          </a:p>
        </p:txBody>
      </p:sp>
      <p:cxnSp>
        <p:nvCxnSpPr>
          <p:cNvPr id="505" name="直線コネクタ 504"/>
          <p:cNvCxnSpPr/>
          <p:nvPr/>
        </p:nvCxnSpPr>
        <p:spPr>
          <a:xfrm>
            <a:off x="7699553" y="2718861"/>
            <a:ext cx="0" cy="50895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6" name="テキスト ボックス 505"/>
          <p:cNvSpPr txBox="1"/>
          <p:nvPr/>
        </p:nvSpPr>
        <p:spPr>
          <a:xfrm>
            <a:off x="7699383" y="2744681"/>
            <a:ext cx="7147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 smtClean="0"/>
              <a:t>産婦</a:t>
            </a:r>
            <a:endParaRPr kumimoji="1" lang="en-US" altLang="ja-JP" sz="1000" b="1" dirty="0" smtClean="0"/>
          </a:p>
          <a:p>
            <a:r>
              <a:rPr kumimoji="1" lang="ja-JP" altLang="en-US" sz="1000" b="1" dirty="0" smtClean="0"/>
              <a:t>人科</a:t>
            </a:r>
            <a:endParaRPr kumimoji="1" lang="en-US" altLang="ja-JP" sz="1000" b="1" dirty="0" smtClean="0"/>
          </a:p>
        </p:txBody>
      </p:sp>
    </p:spTree>
    <p:extLst>
      <p:ext uri="{BB962C8B-B14F-4D97-AF65-F5344CB8AC3E}">
        <p14:creationId xmlns:p14="http://schemas.microsoft.com/office/powerpoint/2010/main" val="4035048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2989" y="992886"/>
            <a:ext cx="7588250" cy="5448300"/>
          </a:xfrm>
          <a:custGeom>
            <a:avLst/>
            <a:gdLst/>
            <a:ahLst/>
            <a:cxnLst/>
            <a:rect l="l" t="t" r="r" b="b"/>
            <a:pathLst>
              <a:path w="7588250" h="5448300">
                <a:moveTo>
                  <a:pt x="0" y="5448300"/>
                </a:moveTo>
                <a:lnTo>
                  <a:pt x="7587996" y="5448300"/>
                </a:lnTo>
                <a:lnTo>
                  <a:pt x="7587996" y="0"/>
                </a:lnTo>
                <a:lnTo>
                  <a:pt x="0" y="0"/>
                </a:lnTo>
                <a:lnTo>
                  <a:pt x="0" y="5448300"/>
                </a:lnTo>
                <a:close/>
              </a:path>
            </a:pathLst>
          </a:custGeom>
          <a:ln w="25908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41577" y="1012316"/>
            <a:ext cx="7431405" cy="53333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solidFill>
                  <a:srgbClr val="FF0000"/>
                </a:solidFill>
                <a:latin typeface="Calibri"/>
                <a:cs typeface="Calibri"/>
              </a:rPr>
              <a:t>JCHO</a:t>
            </a:r>
            <a:r>
              <a:rPr sz="2400" spc="-25" dirty="0">
                <a:solidFill>
                  <a:srgbClr val="FF0000"/>
                </a:solidFill>
                <a:latin typeface="MS PGothic"/>
                <a:cs typeface="MS PGothic"/>
              </a:rPr>
              <a:t>滋賀病院は、</a:t>
            </a:r>
            <a:endParaRPr sz="2400">
              <a:latin typeface="MS PGothic"/>
              <a:cs typeface="MS PGothic"/>
            </a:endParaRPr>
          </a:p>
          <a:p>
            <a:pPr marL="299085" indent="-286385">
              <a:lnSpc>
                <a:spcPct val="100000"/>
              </a:lnSpc>
              <a:spcBef>
                <a:spcPts val="25"/>
              </a:spcBef>
              <a:buFont typeface="Arial MT"/>
              <a:buChar char="•"/>
              <a:tabLst>
                <a:tab pos="299085" algn="l"/>
              </a:tabLst>
            </a:pPr>
            <a:r>
              <a:rPr sz="1800" spc="-20" dirty="0">
                <a:latin typeface="MS PGothic"/>
                <a:cs typeface="MS PGothic"/>
              </a:rPr>
              <a:t>大津市の南部に位置する中規模総合病院</a:t>
            </a:r>
            <a:r>
              <a:rPr sz="1800" spc="-10" dirty="0">
                <a:latin typeface="MS PGothic"/>
                <a:cs typeface="MS PGothic"/>
              </a:rPr>
              <a:t>（</a:t>
            </a:r>
            <a:r>
              <a:rPr sz="1800" spc="-10" dirty="0">
                <a:latin typeface="Calibri"/>
                <a:cs typeface="Calibri"/>
              </a:rPr>
              <a:t>325</a:t>
            </a:r>
            <a:r>
              <a:rPr sz="1800" spc="-10" dirty="0">
                <a:latin typeface="MS PGothic"/>
                <a:cs typeface="MS PGothic"/>
              </a:rPr>
              <a:t>床）</a:t>
            </a:r>
            <a:r>
              <a:rPr sz="1800" spc="-25" dirty="0">
                <a:latin typeface="MS PGothic"/>
                <a:cs typeface="MS PGothic"/>
              </a:rPr>
              <a:t>です。</a:t>
            </a:r>
            <a:endParaRPr sz="1800">
              <a:latin typeface="MS PGothic"/>
              <a:cs typeface="MS PGothic"/>
            </a:endParaRPr>
          </a:p>
          <a:p>
            <a:pPr marL="299085" indent="-286385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sz="1800" spc="-25" dirty="0">
                <a:latin typeface="MS PGothic"/>
                <a:cs typeface="MS PGothic"/>
              </a:rPr>
              <a:t>最寄りの石山駅は京都から</a:t>
            </a:r>
            <a:r>
              <a:rPr sz="1800" spc="-10" dirty="0">
                <a:latin typeface="Calibri"/>
                <a:cs typeface="Calibri"/>
              </a:rPr>
              <a:t>JR</a:t>
            </a:r>
            <a:r>
              <a:rPr sz="1800" spc="-30" dirty="0">
                <a:latin typeface="MS PGothic"/>
                <a:cs typeface="MS PGothic"/>
              </a:rPr>
              <a:t>で</a:t>
            </a:r>
            <a:r>
              <a:rPr sz="1800" spc="-20" dirty="0">
                <a:latin typeface="Calibri"/>
                <a:cs typeface="Calibri"/>
              </a:rPr>
              <a:t>15</a:t>
            </a:r>
            <a:r>
              <a:rPr sz="1800" spc="-30" dirty="0">
                <a:latin typeface="MS PGothic"/>
                <a:cs typeface="MS PGothic"/>
              </a:rPr>
              <a:t>分の距離にあり、国道１号線にもほぼ面</a:t>
            </a:r>
            <a:endParaRPr sz="1800">
              <a:latin typeface="MS PGothic"/>
              <a:cs typeface="MS PGothic"/>
            </a:endParaRPr>
          </a:p>
          <a:p>
            <a:pPr marL="299085">
              <a:lnSpc>
                <a:spcPts val="2380"/>
              </a:lnSpc>
              <a:spcBef>
                <a:spcPts val="40"/>
              </a:spcBef>
            </a:pPr>
            <a:r>
              <a:rPr sz="1800" spc="-10" dirty="0">
                <a:latin typeface="MS PGothic"/>
                <a:cs typeface="MS PGothic"/>
              </a:rPr>
              <a:t>しており、</a:t>
            </a:r>
            <a:r>
              <a:rPr sz="2000" spc="-5" dirty="0">
                <a:solidFill>
                  <a:srgbClr val="006FC0"/>
                </a:solidFill>
                <a:latin typeface="MS PGothic"/>
                <a:cs typeface="MS PGothic"/>
              </a:rPr>
              <a:t>交通の便のよい場所</a:t>
            </a:r>
            <a:r>
              <a:rPr sz="1800" spc="-10" dirty="0">
                <a:latin typeface="MS PGothic"/>
                <a:cs typeface="MS PGothic"/>
              </a:rPr>
              <a:t>に立地しています。</a:t>
            </a:r>
            <a:endParaRPr sz="1800">
              <a:latin typeface="MS PGothic"/>
              <a:cs typeface="MS PGothic"/>
            </a:endParaRPr>
          </a:p>
          <a:p>
            <a:pPr marL="299085" indent="-286385">
              <a:lnSpc>
                <a:spcPts val="2140"/>
              </a:lnSpc>
              <a:buFont typeface="Arial MT"/>
              <a:buChar char="•"/>
              <a:tabLst>
                <a:tab pos="299085" algn="l"/>
              </a:tabLst>
            </a:pPr>
            <a:r>
              <a:rPr sz="1800" spc="-20" dirty="0">
                <a:latin typeface="Calibri"/>
                <a:cs typeface="Calibri"/>
              </a:rPr>
              <a:t>JCHO</a:t>
            </a:r>
            <a:r>
              <a:rPr sz="1800" spc="-5" dirty="0">
                <a:latin typeface="MS PGothic"/>
                <a:cs typeface="MS PGothic"/>
              </a:rPr>
              <a:t>滋賀病院の設立母体は「独立行政法人地域医療機能推進機構</a:t>
            </a:r>
            <a:endParaRPr sz="1800">
              <a:latin typeface="MS PGothic"/>
              <a:cs typeface="MS PGothic"/>
            </a:endParaRPr>
          </a:p>
          <a:p>
            <a:pPr marL="299085">
              <a:lnSpc>
                <a:spcPct val="100000"/>
              </a:lnSpc>
            </a:pPr>
            <a:r>
              <a:rPr sz="1800" spc="-20" dirty="0">
                <a:latin typeface="MS PGothic"/>
                <a:cs typeface="MS PGothic"/>
              </a:rPr>
              <a:t>（</a:t>
            </a:r>
            <a:r>
              <a:rPr sz="1800" spc="-20" dirty="0">
                <a:latin typeface="Calibri"/>
                <a:cs typeface="Calibri"/>
              </a:rPr>
              <a:t>JCHO</a:t>
            </a:r>
            <a:r>
              <a:rPr sz="1800" spc="-20" dirty="0">
                <a:latin typeface="MS PGothic"/>
                <a:cs typeface="MS PGothic"/>
              </a:rPr>
              <a:t>）」で、文字通り地域医療の機能を推進するための医療活動を展開</a:t>
            </a:r>
            <a:endParaRPr sz="1800">
              <a:latin typeface="MS PGothic"/>
              <a:cs typeface="MS PGothic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sz="1800" spc="-20" dirty="0">
                <a:latin typeface="MS PGothic"/>
                <a:cs typeface="MS PGothic"/>
              </a:rPr>
              <a:t>しています。</a:t>
            </a:r>
            <a:endParaRPr sz="1800">
              <a:latin typeface="MS PGothic"/>
              <a:cs typeface="MS PGothic"/>
            </a:endParaRPr>
          </a:p>
          <a:p>
            <a:pPr marL="299085" marR="5080" indent="-287020">
              <a:lnSpc>
                <a:spcPct val="100000"/>
              </a:lnSpc>
              <a:spcBef>
                <a:spcPts val="145"/>
              </a:spcBef>
              <a:buFont typeface="Arial MT"/>
              <a:buChar char="•"/>
              <a:tabLst>
                <a:tab pos="299085" algn="l"/>
              </a:tabLst>
            </a:pPr>
            <a:r>
              <a:rPr sz="2000" spc="-10" dirty="0">
                <a:solidFill>
                  <a:srgbClr val="006FC0"/>
                </a:solidFill>
                <a:latin typeface="MS PGothic"/>
                <a:cs typeface="MS PGothic"/>
              </a:rPr>
              <a:t>滋賀医大の地域医療教育研究拠点</a:t>
            </a:r>
            <a:r>
              <a:rPr sz="1800" spc="-30" dirty="0">
                <a:latin typeface="MS PGothic"/>
                <a:cs typeface="MS PGothic"/>
              </a:rPr>
              <a:t>になっており、地域医療を担う医師</a:t>
            </a:r>
            <a:r>
              <a:rPr sz="1800" spc="-35" dirty="0">
                <a:latin typeface="MS PGothic"/>
                <a:cs typeface="MS PGothic"/>
              </a:rPr>
              <a:t>の教育や養成、そしてそのための研究をしています。滋賀医大と教育ス</a:t>
            </a:r>
            <a:endParaRPr sz="1800">
              <a:latin typeface="MS PGothic"/>
              <a:cs typeface="MS PGothic"/>
            </a:endParaRPr>
          </a:p>
          <a:p>
            <a:pPr marL="299085">
              <a:lnSpc>
                <a:spcPts val="2010"/>
              </a:lnSpc>
            </a:pPr>
            <a:r>
              <a:rPr sz="1800" spc="-15" dirty="0">
                <a:latin typeface="MS PGothic"/>
                <a:cs typeface="MS PGothic"/>
              </a:rPr>
              <a:t>タッフを共有しており、新専門医制度では互いに連携し合います。</a:t>
            </a:r>
            <a:endParaRPr sz="1800">
              <a:latin typeface="MS PGothic"/>
              <a:cs typeface="MS PGothic"/>
            </a:endParaRPr>
          </a:p>
          <a:p>
            <a:pPr marL="12700">
              <a:lnSpc>
                <a:spcPct val="100000"/>
              </a:lnSpc>
              <a:spcBef>
                <a:spcPts val="2140"/>
              </a:spcBef>
            </a:pPr>
            <a:r>
              <a:rPr sz="2400" spc="-20" dirty="0">
                <a:solidFill>
                  <a:srgbClr val="FF0000"/>
                </a:solidFill>
                <a:latin typeface="Calibri"/>
                <a:cs typeface="Calibri"/>
              </a:rPr>
              <a:t>JCHO</a:t>
            </a:r>
            <a:r>
              <a:rPr sz="2400" spc="-10" dirty="0">
                <a:solidFill>
                  <a:srgbClr val="FF0000"/>
                </a:solidFill>
                <a:latin typeface="MS PGothic"/>
                <a:cs typeface="MS PGothic"/>
              </a:rPr>
              <a:t>滋賀病院の特長は、</a:t>
            </a:r>
            <a:endParaRPr sz="2400">
              <a:latin typeface="MS PGothic"/>
              <a:cs typeface="MS PGothic"/>
            </a:endParaRPr>
          </a:p>
          <a:p>
            <a:pPr marL="299085" marR="147955" indent="-287020" algn="just">
              <a:lnSpc>
                <a:spcPct val="97800"/>
              </a:lnSpc>
              <a:spcBef>
                <a:spcPts val="225"/>
              </a:spcBef>
              <a:buFont typeface="Arial MT"/>
              <a:buChar char="•"/>
              <a:tabLst>
                <a:tab pos="299085" algn="l"/>
              </a:tabLst>
            </a:pPr>
            <a:r>
              <a:rPr sz="1800" spc="-25" dirty="0">
                <a:latin typeface="MS PGothic"/>
                <a:cs typeface="MS PGothic"/>
              </a:rPr>
              <a:t>大規模な病院にない</a:t>
            </a:r>
            <a:r>
              <a:rPr sz="2000" dirty="0">
                <a:solidFill>
                  <a:srgbClr val="006FC0"/>
                </a:solidFill>
                <a:latin typeface="MS PGothic"/>
                <a:cs typeface="MS PGothic"/>
              </a:rPr>
              <a:t>小回りの利く医療</a:t>
            </a:r>
            <a:r>
              <a:rPr sz="1800" spc="-10" dirty="0">
                <a:latin typeface="MS PGothic"/>
                <a:cs typeface="MS PGothic"/>
              </a:rPr>
              <a:t>（</a:t>
            </a:r>
            <a:r>
              <a:rPr sz="1800" spc="-15" dirty="0">
                <a:latin typeface="MS PGothic"/>
                <a:cs typeface="MS PGothic"/>
              </a:rPr>
              <a:t>例えば１日で必要な検査がほと</a:t>
            </a:r>
            <a:r>
              <a:rPr sz="1800" spc="-35" dirty="0">
                <a:latin typeface="MS PGothic"/>
                <a:cs typeface="MS PGothic"/>
              </a:rPr>
              <a:t>んどでき、その日のうちに診断がつき治療を開始できる</a:t>
            </a:r>
            <a:r>
              <a:rPr sz="1800" spc="-20" dirty="0">
                <a:latin typeface="MS PGothic"/>
                <a:cs typeface="MS PGothic"/>
              </a:rPr>
              <a:t>）で、</a:t>
            </a:r>
            <a:r>
              <a:rPr sz="2000" spc="-10" dirty="0">
                <a:solidFill>
                  <a:srgbClr val="006FC0"/>
                </a:solidFill>
                <a:latin typeface="MS PGothic"/>
                <a:cs typeface="MS PGothic"/>
              </a:rPr>
              <a:t>迅速で効率</a:t>
            </a:r>
            <a:r>
              <a:rPr sz="2000" dirty="0">
                <a:solidFill>
                  <a:srgbClr val="006FC0"/>
                </a:solidFill>
                <a:latin typeface="MS PGothic"/>
                <a:cs typeface="MS PGothic"/>
              </a:rPr>
              <a:t>のよい医療を実践</a:t>
            </a:r>
            <a:r>
              <a:rPr sz="1800" spc="-20" dirty="0">
                <a:latin typeface="MS PGothic"/>
                <a:cs typeface="MS PGothic"/>
              </a:rPr>
              <a:t>しています。</a:t>
            </a:r>
            <a:endParaRPr sz="1800">
              <a:latin typeface="MS PGothic"/>
              <a:cs typeface="MS PGothic"/>
            </a:endParaRPr>
          </a:p>
          <a:p>
            <a:pPr marL="299085" marR="31115" indent="-287020" algn="just">
              <a:lnSpc>
                <a:spcPct val="96800"/>
              </a:lnSpc>
              <a:spcBef>
                <a:spcPts val="170"/>
              </a:spcBef>
              <a:buFont typeface="Arial MT"/>
              <a:buChar char="•"/>
              <a:tabLst>
                <a:tab pos="299085" algn="l"/>
              </a:tabLst>
            </a:pPr>
            <a:r>
              <a:rPr sz="1800" spc="-35" dirty="0">
                <a:latin typeface="MS PGothic"/>
                <a:cs typeface="MS PGothic"/>
              </a:rPr>
              <a:t>近隣の大病院にはない特殊な機能</a:t>
            </a:r>
            <a:r>
              <a:rPr sz="1800" spc="-20" dirty="0">
                <a:latin typeface="MS PGothic"/>
                <a:cs typeface="MS PGothic"/>
              </a:rPr>
              <a:t>（</a:t>
            </a:r>
            <a:r>
              <a:rPr sz="1800" spc="-40" dirty="0">
                <a:latin typeface="MS PGothic"/>
                <a:cs typeface="MS PGothic"/>
              </a:rPr>
              <a:t>健診センター、介護老人保健施設、透</a:t>
            </a:r>
            <a:r>
              <a:rPr sz="1800" spc="-35" dirty="0">
                <a:latin typeface="MS PGothic"/>
                <a:cs typeface="MS PGothic"/>
              </a:rPr>
              <a:t>析・血液浄化センター、地域包括ケア病棟</a:t>
            </a:r>
            <a:r>
              <a:rPr sz="1800" spc="-10" dirty="0">
                <a:latin typeface="MS PGothic"/>
                <a:cs typeface="MS PGothic"/>
              </a:rPr>
              <a:t>）を有し、</a:t>
            </a:r>
            <a:r>
              <a:rPr sz="2000" spc="-20" dirty="0">
                <a:solidFill>
                  <a:srgbClr val="006FC0"/>
                </a:solidFill>
                <a:latin typeface="MS PGothic"/>
                <a:cs typeface="MS PGothic"/>
              </a:rPr>
              <a:t>包括的な医療を提供</a:t>
            </a:r>
            <a:r>
              <a:rPr sz="1800" spc="-20" dirty="0">
                <a:latin typeface="MS PGothic"/>
                <a:cs typeface="MS PGothic"/>
              </a:rPr>
              <a:t>しています。</a:t>
            </a:r>
            <a:endParaRPr sz="1800">
              <a:latin typeface="MS PGothic"/>
              <a:cs typeface="MS PGothic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0" dirty="0"/>
              <a:t>病院概要と特長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96669" y="1229690"/>
            <a:ext cx="7276465" cy="1550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latin typeface="MS PGothic"/>
                <a:cs typeface="MS PGothic"/>
              </a:rPr>
              <a:t>詳しいプログラムの説明は、ホームページ内</a:t>
            </a:r>
            <a:endParaRPr sz="2000">
              <a:latin typeface="MS PGothic"/>
              <a:cs typeface="MS PGothic"/>
            </a:endParaRPr>
          </a:p>
          <a:p>
            <a:pPr marL="12700">
              <a:lnSpc>
                <a:spcPct val="100000"/>
              </a:lnSpc>
              <a:spcBef>
                <a:spcPts val="2400"/>
              </a:spcBef>
            </a:pPr>
            <a:r>
              <a:rPr sz="2000" spc="-20" dirty="0">
                <a:latin typeface="MS PGothic"/>
                <a:cs typeface="MS PGothic"/>
              </a:rPr>
              <a:t>『ＪＣＨＯ滋賀病院総合診療専門研修プログラム』をご参照ください。</a:t>
            </a:r>
            <a:endParaRPr sz="2000">
              <a:latin typeface="MS PGothic"/>
              <a:cs typeface="MS PGothic"/>
            </a:endParaRPr>
          </a:p>
          <a:p>
            <a:pPr marL="12700">
              <a:lnSpc>
                <a:spcPct val="100000"/>
              </a:lnSpc>
              <a:spcBef>
                <a:spcPts val="2400"/>
              </a:spcBef>
            </a:pPr>
            <a:r>
              <a:rPr sz="2000" spc="-25" dirty="0">
                <a:latin typeface="MS PGothic"/>
                <a:cs typeface="MS PGothic"/>
              </a:rPr>
              <a:t>また、申請書・履歴書をご使用の上、ご登録よろしくお願い致します。</a:t>
            </a:r>
            <a:endParaRPr sz="2000">
              <a:latin typeface="MS PGothic"/>
              <a:cs typeface="MS P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23742" y="3669029"/>
            <a:ext cx="383476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05" algn="ctr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MS Gothic"/>
                <a:cs typeface="MS Gothic"/>
              </a:rPr>
              <a:t>≪</a:t>
            </a:r>
            <a:r>
              <a:rPr sz="2000" spc="-10" dirty="0">
                <a:latin typeface="MS PGothic"/>
                <a:cs typeface="MS PGothic"/>
              </a:rPr>
              <a:t>問い合わせ・連絡先</a:t>
            </a:r>
            <a:r>
              <a:rPr sz="2000" spc="-50" dirty="0">
                <a:latin typeface="MS Gothic"/>
                <a:cs typeface="MS Gothic"/>
              </a:rPr>
              <a:t>≫</a:t>
            </a:r>
            <a:endParaRPr sz="2000" dirty="0">
              <a:latin typeface="MS Gothic"/>
              <a:cs typeface="MS Gothic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  <a:tabLst>
                <a:tab pos="1184275" algn="l"/>
                <a:tab pos="2622550" algn="l"/>
                <a:tab pos="3299460" algn="l"/>
              </a:tabLst>
            </a:pPr>
            <a:r>
              <a:rPr sz="2000" dirty="0">
                <a:latin typeface="MS PGothic"/>
                <a:cs typeface="MS PGothic"/>
              </a:rPr>
              <a:t>滋賀病</a:t>
            </a:r>
            <a:r>
              <a:rPr sz="2000" spc="-50" dirty="0">
                <a:latin typeface="MS PGothic"/>
                <a:cs typeface="MS PGothic"/>
              </a:rPr>
              <a:t>院</a:t>
            </a:r>
            <a:r>
              <a:rPr sz="2000" dirty="0">
                <a:latin typeface="MS PGothic"/>
                <a:cs typeface="MS PGothic"/>
              </a:rPr>
              <a:t>	総務企画</a:t>
            </a:r>
            <a:r>
              <a:rPr sz="2000" spc="-50" dirty="0">
                <a:latin typeface="MS PGothic"/>
                <a:cs typeface="MS PGothic"/>
              </a:rPr>
              <a:t>課</a:t>
            </a:r>
            <a:r>
              <a:rPr sz="2000" dirty="0">
                <a:latin typeface="MS PGothic"/>
                <a:cs typeface="MS PGothic"/>
              </a:rPr>
              <a:t>	担</a:t>
            </a:r>
            <a:r>
              <a:rPr sz="2000" spc="-50" dirty="0">
                <a:latin typeface="MS PGothic"/>
                <a:cs typeface="MS PGothic"/>
              </a:rPr>
              <a:t>当</a:t>
            </a:r>
            <a:r>
              <a:rPr sz="2000" dirty="0">
                <a:latin typeface="MS PGothic"/>
                <a:cs typeface="MS PGothic"/>
              </a:rPr>
              <a:t>	</a:t>
            </a:r>
            <a:r>
              <a:rPr lang="ja-JP" altLang="en-US" sz="2000" dirty="0" smtClean="0">
                <a:latin typeface="MS PGothic"/>
                <a:cs typeface="MS PGothic"/>
              </a:rPr>
              <a:t>奥村</a:t>
            </a:r>
            <a:endParaRPr sz="2000" dirty="0">
              <a:latin typeface="MS PGothic"/>
              <a:cs typeface="MS P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48839" y="4278884"/>
            <a:ext cx="281114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80085" algn="l"/>
              </a:tabLst>
            </a:pPr>
            <a:r>
              <a:rPr sz="2000" spc="-25" dirty="0">
                <a:latin typeface="MS PGothic"/>
                <a:cs typeface="MS PGothic"/>
              </a:rPr>
              <a:t>ＴＥＬ</a:t>
            </a:r>
            <a:r>
              <a:rPr sz="2000" dirty="0">
                <a:latin typeface="MS PGothic"/>
                <a:cs typeface="MS PGothic"/>
              </a:rPr>
              <a:t>	</a:t>
            </a:r>
            <a:r>
              <a:rPr sz="2000" spc="-10" dirty="0">
                <a:latin typeface="MS PGothic"/>
                <a:cs typeface="MS PGothic"/>
              </a:rPr>
              <a:t>：０７７（５３７）３１０１</a:t>
            </a:r>
            <a:endParaRPr sz="2000">
              <a:latin typeface="MS PGothic"/>
              <a:cs typeface="MS P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54421" y="4278884"/>
            <a:ext cx="135890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 err="1">
                <a:latin typeface="MS PGothic"/>
                <a:cs typeface="MS PGothic"/>
              </a:rPr>
              <a:t>内線</a:t>
            </a:r>
            <a:r>
              <a:rPr sz="2000" spc="-10" dirty="0" smtClean="0">
                <a:latin typeface="MS PGothic"/>
                <a:cs typeface="MS PGothic"/>
              </a:rPr>
              <a:t>：</a:t>
            </a:r>
            <a:r>
              <a:rPr lang="ja-JP" altLang="en-US" sz="2000" spc="-10" dirty="0" smtClean="0">
                <a:latin typeface="MS PGothic"/>
                <a:cs typeface="MS PGothic"/>
              </a:rPr>
              <a:t>３３３２</a:t>
            </a:r>
            <a:endParaRPr sz="2000" dirty="0">
              <a:latin typeface="MS PGothic"/>
              <a:cs typeface="MS P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00400" y="4616599"/>
            <a:ext cx="3835781" cy="641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34315">
              <a:lnSpc>
                <a:spcPct val="100000"/>
              </a:lnSpc>
              <a:spcBef>
                <a:spcPts val="100"/>
              </a:spcBef>
              <a:tabLst>
                <a:tab pos="922655" algn="l"/>
              </a:tabLst>
            </a:pPr>
            <a:r>
              <a:rPr sz="2000" spc="-25" dirty="0">
                <a:latin typeface="MS PGothic"/>
                <a:cs typeface="MS PGothic"/>
              </a:rPr>
              <a:t>ＦＡＸ</a:t>
            </a:r>
            <a:r>
              <a:rPr sz="2000" dirty="0">
                <a:latin typeface="MS PGothic"/>
                <a:cs typeface="MS PGothic"/>
              </a:rPr>
              <a:t>	</a:t>
            </a:r>
            <a:r>
              <a:rPr sz="2000" spc="-10" dirty="0">
                <a:latin typeface="MS PGothic"/>
                <a:cs typeface="MS PGothic"/>
              </a:rPr>
              <a:t>：</a:t>
            </a:r>
            <a:r>
              <a:rPr sz="2000" spc="-10" dirty="0" smtClean="0">
                <a:latin typeface="MS PGothic"/>
                <a:cs typeface="MS PGothic"/>
              </a:rPr>
              <a:t>０７７（５３４）０５６６</a:t>
            </a:r>
            <a:endParaRPr lang="en-US" sz="2000" spc="-10" dirty="0" smtClean="0">
              <a:latin typeface="MS PGothic"/>
              <a:cs typeface="MS PGothic"/>
            </a:endParaRPr>
          </a:p>
          <a:p>
            <a:pPr marL="12700" marR="5080" indent="234315">
              <a:lnSpc>
                <a:spcPct val="100000"/>
              </a:lnSpc>
              <a:spcBef>
                <a:spcPts val="100"/>
              </a:spcBef>
              <a:tabLst>
                <a:tab pos="922655" algn="l"/>
              </a:tabLst>
            </a:pPr>
            <a:r>
              <a:rPr sz="2000" spc="-10" dirty="0" smtClean="0">
                <a:latin typeface="MS PGothic"/>
                <a:cs typeface="MS PGothic"/>
              </a:rPr>
              <a:t>ＭＡＩＬ</a:t>
            </a:r>
            <a:r>
              <a:rPr sz="2000" spc="-10" dirty="0">
                <a:latin typeface="MS PGothic"/>
                <a:cs typeface="MS PGothic"/>
              </a:rPr>
              <a:t>：</a:t>
            </a:r>
            <a:r>
              <a:rPr sz="2000" spc="-10" dirty="0">
                <a:latin typeface="Calibri"/>
                <a:cs typeface="Calibri"/>
                <a:hlinkClick r:id="rId2"/>
              </a:rPr>
              <a:t>soumu@shiga.jcho.go.jp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</TotalTime>
  <Words>277</Words>
  <Application>Microsoft Office PowerPoint</Application>
  <PresentationFormat>A4 210 x 297 mm</PresentationFormat>
  <Paragraphs>107</Paragraphs>
  <Slides>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8" baseType="lpstr">
      <vt:lpstr>Arial MT</vt:lpstr>
      <vt:lpstr>Microsoft JhengHei</vt:lpstr>
      <vt:lpstr>ＭＳ Ｐゴシック</vt:lpstr>
      <vt:lpstr>ＭＳ Ｐゴシック</vt:lpstr>
      <vt:lpstr>MS Gothic</vt:lpstr>
      <vt:lpstr>新細明體</vt:lpstr>
      <vt:lpstr>游明朝</vt:lpstr>
      <vt:lpstr>Calibri</vt:lpstr>
      <vt:lpstr>Times New Roman</vt:lpstr>
      <vt:lpstr>Verdana</vt:lpstr>
      <vt:lpstr>Office Theme</vt:lpstr>
      <vt:lpstr>JCHO滋賀病院総合診療専門研修プログラム</vt:lpstr>
      <vt:lpstr>PowerPoint プレゼンテーション</vt:lpstr>
      <vt:lpstr>連携施設群の立地</vt:lpstr>
      <vt:lpstr>PowerPoint プレゼンテーション</vt:lpstr>
      <vt:lpstr>PowerPoint プレゼンテーション</vt:lpstr>
      <vt:lpstr>病院概要と特長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JCHO滋賀総合診療</dc:creator>
  <cp:lastModifiedBy>奥村 ゆかり</cp:lastModifiedBy>
  <cp:revision>21</cp:revision>
  <dcterms:created xsi:type="dcterms:W3CDTF">2025-05-01T07:57:18Z</dcterms:created>
  <dcterms:modified xsi:type="dcterms:W3CDTF">2025-07-24T08:04:02Z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2018-10-24T00:00:00Z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2025-05-01T00:00:00Z</vt:filetime>
  </property>
  <property fmtid="{D5CDD505-2E9C-101B-9397-08002B2CF9AE}" pid="5" name="Producer">
    <vt:lpwstr>Microsoft® PowerPoint® 2013</vt:lpwstr>
  </property>
</Properties>
</file>